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9CBC24ED-2B4D-8C80-B19E-0FC61F76C0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19BCF430-E585-2A22-79CF-DDD13DA211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929C5-9A36-429D-B1EA-7B5FE27628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B0ABB0B5-61A8-A158-74DA-FD01102DCF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470D58CF-D211-BB3E-ADA1-41B81E47DF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A5FE-5316-4308-9F53-5F33BA572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9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06D1B-DF89-4846-8063-9D746A1E16D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73E4-C892-4ABA-BA5E-6B9A6F2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2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73E4-C892-4ABA-BA5E-6B9A6F24CA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3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4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8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4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178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9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9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di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89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8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1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7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5D6ABA-6E68-43C9-A84B-3B137810A66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224F57-F5EF-468C-B0F5-4DBC2511B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Abik&#245;lblikud%20kulud%20(LEADER)%2009.09.2024.pptx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igiteataja.ee/akt/117052022013?leiaKehtiv#jg3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IcSDvBdp582wldj8DT6WekkyeekO8lBOgMjKJgWEQBhJSKw/viewform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ndivere.eu/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LBfeDtQS9jBrdSa6BNoH1N-L2cltayk05JLoeLJrQbM/edit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../../PAIK%202024/Juhatus/21.m&#228;rts/Suunis%20huvide%20konflikti%20v&#228;ltimiseks%20ja%20k&#228;sitlemiseks%20finantsm&#228;&#228;ruse%20raames%20(1).pdf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rive.google.com/file/d/1rqeaM6R6D47AnS40P2mrp3rHoXF7zdrY/view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BB5B88A-9A7A-B792-CF7C-7AE6C5C45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3DB4F56F-1AB3-7725-85BC-594A23309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8E77DE62-8266-FADA-0631-9B99A3467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AE2127-A71C-8A74-C606-3B918C8D8E8F}"/>
              </a:ext>
            </a:extLst>
          </p:cNvPr>
          <p:cNvSpPr txBox="1"/>
          <p:nvPr/>
        </p:nvSpPr>
        <p:spPr>
          <a:xfrm>
            <a:off x="120580" y="908487"/>
            <a:ext cx="11947489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40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MTÜ PAIK </a:t>
            </a:r>
            <a:r>
              <a:rPr lang="en-US" sz="4000" b="1" i="0" dirty="0" err="1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sotsiaalmeetme</a:t>
            </a:r>
            <a:r>
              <a:rPr lang="en-US" sz="40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 </a:t>
            </a:r>
            <a:endParaRPr lang="et-EE" sz="4000" b="1" i="0" dirty="0">
              <a:solidFill>
                <a:srgbClr val="FFC000"/>
              </a:solidFill>
              <a:effectLst/>
              <a:latin typeface="Open Sans" panose="020B0606030504020204" pitchFamily="34" charset="0"/>
            </a:endParaRPr>
          </a:p>
          <a:p>
            <a:pPr algn="ctr">
              <a:spcAft>
                <a:spcPts val="750"/>
              </a:spcAft>
            </a:pPr>
            <a:r>
              <a:rPr lang="et-EE" sz="4000" b="1" dirty="0">
                <a:solidFill>
                  <a:srgbClr val="FFC000"/>
                </a:solidFill>
                <a:latin typeface="Open Sans" panose="020B0606030504020204" pitchFamily="34" charset="0"/>
              </a:rPr>
              <a:t>M</a:t>
            </a:r>
            <a:r>
              <a:rPr lang="en-US" sz="4000" b="1" i="0" dirty="0" err="1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iniprojektid</a:t>
            </a:r>
            <a:r>
              <a:rPr lang="et-EE" sz="40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e </a:t>
            </a:r>
            <a:r>
              <a:rPr lang="en-US" sz="4000" b="1" i="0" dirty="0" err="1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infopäev</a:t>
            </a:r>
            <a:r>
              <a:rPr lang="en-US" sz="40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 </a:t>
            </a:r>
            <a:endParaRPr lang="et-EE" sz="4000" b="1" i="0" dirty="0">
              <a:solidFill>
                <a:srgbClr val="FFC000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</a:pPr>
            <a:endParaRPr lang="et-EE" sz="2800" b="1" i="0" dirty="0">
              <a:solidFill>
                <a:srgbClr val="FFC000"/>
              </a:solidFill>
              <a:effectLst/>
              <a:latin typeface="Open Sans" panose="020B0606030504020204" pitchFamily="34" charset="0"/>
            </a:endParaRPr>
          </a:p>
          <a:p>
            <a:pPr algn="l">
              <a:spcAft>
                <a:spcPts val="750"/>
              </a:spcAft>
            </a:pPr>
            <a:r>
              <a:rPr lang="en-US" sz="28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11.märtsil </a:t>
            </a:r>
            <a:r>
              <a:rPr lang="en-US" sz="2800" b="1" i="0" dirty="0" err="1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alusega</a:t>
            </a:r>
            <a:r>
              <a:rPr lang="en-US" sz="28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 err="1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kell</a:t>
            </a:r>
            <a:r>
              <a:rPr lang="en-US" sz="28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 16.00.</a:t>
            </a:r>
          </a:p>
          <a:p>
            <a:pPr algn="ctr">
              <a:spcAft>
                <a:spcPts val="750"/>
              </a:spcAft>
            </a:pPr>
            <a:r>
              <a:rPr lang="en-US" sz="3200" b="1" i="0" dirty="0" err="1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Projektitaotluste</a:t>
            </a:r>
            <a:r>
              <a:rPr lang="en-US" sz="32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200" b="1" i="0" dirty="0" err="1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vastuvõtmine</a:t>
            </a:r>
            <a:r>
              <a:rPr lang="en-US" sz="32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 </a:t>
            </a:r>
            <a:endParaRPr lang="et-EE" sz="3200" b="1" i="0" dirty="0">
              <a:solidFill>
                <a:srgbClr val="FFC000"/>
              </a:solidFill>
              <a:effectLst/>
              <a:latin typeface="Open Sans" panose="020B0606030504020204" pitchFamily="34" charset="0"/>
            </a:endParaRPr>
          </a:p>
          <a:p>
            <a:pPr algn="ctr">
              <a:spcAft>
                <a:spcPts val="750"/>
              </a:spcAft>
            </a:pPr>
            <a:r>
              <a:rPr lang="en-US" sz="32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4.aprill </a:t>
            </a:r>
            <a:r>
              <a:rPr lang="en-US" sz="3200" b="1" i="0" dirty="0" err="1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kuni</a:t>
            </a:r>
            <a:r>
              <a:rPr lang="en-US" sz="3200" b="1" i="0" dirty="0">
                <a:solidFill>
                  <a:srgbClr val="FFC000"/>
                </a:solidFill>
                <a:effectLst/>
                <a:latin typeface="Open Sans" panose="020B0606030504020204" pitchFamily="34" charset="0"/>
              </a:rPr>
              <a:t> 11.aprill. 2025.a</a:t>
            </a:r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79FD1553-2BC7-03A0-82E3-7201F500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29" y="4664531"/>
            <a:ext cx="3831256" cy="2228268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88FB3C95-2C86-FCC5-417A-AEE6438EA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4531"/>
            <a:ext cx="2242817" cy="22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7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D3FF5D8-CD3C-A6FA-F3AA-B8B3A0F9A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867"/>
            <a:ext cx="9601200" cy="619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/>
              <a:t>Abikõlblikud</a:t>
            </a:r>
            <a:r>
              <a:rPr lang="en-US" b="1" dirty="0"/>
              <a:t> </a:t>
            </a:r>
            <a:r>
              <a:rPr lang="en-US" b="1" dirty="0" err="1"/>
              <a:t>kulud</a:t>
            </a:r>
            <a:r>
              <a:rPr lang="en-US" b="1" dirty="0"/>
              <a:t> </a:t>
            </a:r>
            <a:endParaRPr lang="et-EE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Vältimatult</a:t>
            </a:r>
            <a:r>
              <a:rPr lang="en-US" dirty="0"/>
              <a:t> </a:t>
            </a:r>
            <a:r>
              <a:rPr lang="en-US" dirty="0" err="1"/>
              <a:t>vajalikud</a:t>
            </a:r>
            <a:r>
              <a:rPr lang="en-US" dirty="0"/>
              <a:t> </a:t>
            </a:r>
            <a:r>
              <a:rPr lang="en-US" dirty="0" err="1"/>
              <a:t>kulud</a:t>
            </a:r>
            <a:r>
              <a:rPr lang="en-US" dirty="0"/>
              <a:t> </a:t>
            </a:r>
            <a:r>
              <a:rPr lang="en-US" dirty="0" err="1"/>
              <a:t>miniprojekti</a:t>
            </a:r>
            <a:r>
              <a:rPr lang="en-US" dirty="0"/>
              <a:t> </a:t>
            </a:r>
            <a:r>
              <a:rPr lang="en-US" dirty="0" err="1"/>
              <a:t>eesmärgi</a:t>
            </a:r>
            <a:r>
              <a:rPr lang="en-US" dirty="0"/>
              <a:t> </a:t>
            </a:r>
            <a:r>
              <a:rPr lang="en-US" dirty="0" err="1"/>
              <a:t>elluviimiseks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kokku</a:t>
            </a:r>
            <a:r>
              <a:rPr lang="et-EE" dirty="0"/>
              <a:t> </a:t>
            </a:r>
            <a:r>
              <a:rPr lang="en-US" dirty="0" err="1"/>
              <a:t>lepitud</a:t>
            </a:r>
            <a:r>
              <a:rPr lang="en-US" dirty="0"/>
              <a:t> </a:t>
            </a:r>
            <a:r>
              <a:rPr lang="en-US" dirty="0" err="1"/>
              <a:t>tulemuste</a:t>
            </a:r>
            <a:r>
              <a:rPr lang="en-US" dirty="0"/>
              <a:t> </a:t>
            </a:r>
            <a:r>
              <a:rPr lang="en-US" dirty="0" err="1"/>
              <a:t>saavutamiseks</a:t>
            </a:r>
            <a:r>
              <a:rPr lang="en-US" dirty="0"/>
              <a:t>, </a:t>
            </a:r>
            <a:r>
              <a:rPr lang="et-EE" dirty="0"/>
              <a:t>sh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t-EE" dirty="0"/>
              <a:t> </a:t>
            </a:r>
            <a:r>
              <a:rPr lang="en-US" b="1" dirty="0">
                <a:hlinkClick r:id="rId2" action="ppaction://hlinkpres?slideindex=1&amp;slidetitle="/>
              </a:rPr>
              <a:t>p</a:t>
            </a:r>
            <a:r>
              <a:rPr lang="et-EE" b="1" dirty="0" err="1">
                <a:hlinkClick r:id="rId2" action="ppaction://hlinkpres?slideindex=1&amp;slidetitle="/>
              </a:rPr>
              <a:t>Rojektiju</a:t>
            </a:r>
            <a:r>
              <a:rPr lang="en-US" b="1" dirty="0">
                <a:hlinkClick r:id="rId2" action="ppaction://hlinkpres?slideindex=1&amp;slidetitle="/>
              </a:rPr>
              <a:t>hi</a:t>
            </a:r>
            <a:r>
              <a:rPr lang="et-EE" b="1" dirty="0">
                <a:hlinkClick r:id="rId2" action="ppaction://hlinkpres?slideindex=1&amp;slidetitle="/>
              </a:rPr>
              <a:t> </a:t>
            </a:r>
            <a:r>
              <a:rPr lang="en-US" b="1" dirty="0">
                <a:hlinkClick r:id="rId2" action="ppaction://hlinkpres?slideindex=1&amp;slidetitle="/>
              </a:rPr>
              <a:t> </a:t>
            </a:r>
            <a:r>
              <a:rPr lang="en-US" dirty="0" err="1"/>
              <a:t>töötasu</a:t>
            </a:r>
            <a:r>
              <a:rPr lang="en-US" dirty="0"/>
              <a:t> (</a:t>
            </a:r>
            <a:r>
              <a:rPr lang="en-US" dirty="0" err="1"/>
              <a:t>proportsionaalselt</a:t>
            </a:r>
            <a:r>
              <a:rPr lang="en-US" dirty="0"/>
              <a:t> </a:t>
            </a:r>
            <a:r>
              <a:rPr lang="en-US" dirty="0" err="1"/>
              <a:t>projekti</a:t>
            </a:r>
            <a:r>
              <a:rPr lang="en-US" dirty="0"/>
              <a:t> </a:t>
            </a:r>
            <a:r>
              <a:rPr lang="en-US" dirty="0" err="1"/>
              <a:t>heaks</a:t>
            </a:r>
            <a:r>
              <a:rPr lang="en-US" dirty="0"/>
              <a:t> </a:t>
            </a:r>
            <a:r>
              <a:rPr lang="en-US" dirty="0" err="1"/>
              <a:t>töötatud</a:t>
            </a:r>
            <a:r>
              <a:rPr lang="en-US" dirty="0"/>
              <a:t> </a:t>
            </a:r>
            <a:r>
              <a:rPr lang="en-US" dirty="0" err="1"/>
              <a:t>ajaga</a:t>
            </a:r>
            <a:r>
              <a:rPr lang="et-EE" dirty="0"/>
              <a:t> </a:t>
            </a:r>
            <a:r>
              <a:rPr lang="en-US" dirty="0" err="1"/>
              <a:t>tööajatabeli</a:t>
            </a:r>
            <a:r>
              <a:rPr lang="en-US" dirty="0"/>
              <a:t> </a:t>
            </a:r>
            <a:r>
              <a:rPr lang="en-US" dirty="0" err="1"/>
              <a:t>alusel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sihtgrupi</a:t>
            </a:r>
            <a:r>
              <a:rPr lang="en-US" dirty="0"/>
              <a:t> </a:t>
            </a:r>
            <a:r>
              <a:rPr lang="en-US" dirty="0" err="1"/>
              <a:t>vajadusest</a:t>
            </a:r>
            <a:r>
              <a:rPr lang="en-US" dirty="0"/>
              <a:t> </a:t>
            </a:r>
            <a:r>
              <a:rPr lang="en-US" dirty="0" err="1"/>
              <a:t>lähtuva</a:t>
            </a:r>
            <a:r>
              <a:rPr lang="en-US" dirty="0"/>
              <a:t> </a:t>
            </a:r>
            <a:r>
              <a:rPr lang="en-US" dirty="0" err="1"/>
              <a:t>koolituse</a:t>
            </a:r>
            <a:r>
              <a:rPr lang="en-US" dirty="0"/>
              <a:t>, </a:t>
            </a:r>
            <a:r>
              <a:rPr lang="en-US" dirty="0" err="1"/>
              <a:t>seminari</a:t>
            </a:r>
            <a:r>
              <a:rPr lang="en-US" dirty="0"/>
              <a:t>, </a:t>
            </a:r>
            <a:r>
              <a:rPr lang="en-US" dirty="0" err="1"/>
              <a:t>teabepäeva</a:t>
            </a:r>
            <a:r>
              <a:rPr lang="en-US" dirty="0"/>
              <a:t> </a:t>
            </a:r>
            <a:r>
              <a:rPr lang="en-US" dirty="0" err="1"/>
              <a:t>jm</a:t>
            </a:r>
            <a:r>
              <a:rPr lang="en-US" dirty="0"/>
              <a:t> </a:t>
            </a:r>
            <a:r>
              <a:rPr lang="en-US" dirty="0" err="1"/>
              <a:t>samalaadse</a:t>
            </a:r>
            <a:r>
              <a:rPr lang="et-EE" dirty="0"/>
              <a:t> </a:t>
            </a:r>
            <a:r>
              <a:rPr lang="en-US" dirty="0" err="1"/>
              <a:t>ürituse</a:t>
            </a:r>
            <a:r>
              <a:rPr lang="en-US" dirty="0"/>
              <a:t> </a:t>
            </a:r>
            <a:r>
              <a:rPr lang="en-US" dirty="0" err="1"/>
              <a:t>korraldamise</a:t>
            </a:r>
            <a:r>
              <a:rPr lang="en-US" dirty="0"/>
              <a:t> </a:t>
            </a:r>
            <a:r>
              <a:rPr lang="en-US" dirty="0" err="1"/>
              <a:t>kulud</a:t>
            </a:r>
            <a:r>
              <a:rPr lang="en-US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asjakohased</a:t>
            </a:r>
            <a:r>
              <a:rPr lang="en-US" dirty="0"/>
              <a:t> </a:t>
            </a:r>
            <a:r>
              <a:rPr lang="en-US" dirty="0" err="1"/>
              <a:t>transpordikulud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uuringu</a:t>
            </a:r>
            <a:r>
              <a:rPr lang="en-US" dirty="0"/>
              <a:t> </a:t>
            </a:r>
            <a:r>
              <a:rPr lang="en-US" dirty="0" err="1"/>
              <a:t>tellimise</a:t>
            </a:r>
            <a:r>
              <a:rPr lang="en-US" dirty="0"/>
              <a:t> ja </a:t>
            </a:r>
            <a:r>
              <a:rPr lang="en-US" dirty="0" err="1"/>
              <a:t>läbiviimise</a:t>
            </a:r>
            <a:r>
              <a:rPr lang="en-US" dirty="0"/>
              <a:t> </a:t>
            </a:r>
            <a:r>
              <a:rPr lang="en-US" dirty="0" err="1"/>
              <a:t>kulud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eksperthinnangu</a:t>
            </a:r>
            <a:r>
              <a:rPr lang="en-US" dirty="0"/>
              <a:t> </a:t>
            </a:r>
            <a:r>
              <a:rPr lang="en-US" dirty="0" err="1"/>
              <a:t>tellimise</a:t>
            </a:r>
            <a:r>
              <a:rPr lang="en-US" dirty="0"/>
              <a:t> </a:t>
            </a:r>
            <a:r>
              <a:rPr lang="en-US" dirty="0" err="1"/>
              <a:t>kulud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teabematerjali</a:t>
            </a:r>
            <a:r>
              <a:rPr lang="en-US" dirty="0"/>
              <a:t> </a:t>
            </a:r>
            <a:r>
              <a:rPr lang="en-US" dirty="0" err="1"/>
              <a:t>koostamise</a:t>
            </a:r>
            <a:r>
              <a:rPr lang="en-US" dirty="0"/>
              <a:t> ja </a:t>
            </a:r>
            <a:r>
              <a:rPr lang="en-US" dirty="0" err="1"/>
              <a:t>väljaandmise</a:t>
            </a:r>
            <a:r>
              <a:rPr lang="en-US" dirty="0"/>
              <a:t> </a:t>
            </a:r>
            <a:r>
              <a:rPr lang="en-US" dirty="0" err="1"/>
              <a:t>kulud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osalustasud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t-EE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5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13A4F95-472F-5E41-1209-6600E397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1" y="13943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ligipääsetavuse</a:t>
            </a:r>
            <a:r>
              <a:rPr lang="en-US" dirty="0"/>
              <a:t> </a:t>
            </a:r>
            <a:r>
              <a:rPr lang="en-US" dirty="0" err="1"/>
              <a:t>tagamiseks</a:t>
            </a:r>
            <a:r>
              <a:rPr lang="en-US" dirty="0"/>
              <a:t> </a:t>
            </a:r>
            <a:r>
              <a:rPr lang="en-US" dirty="0" err="1"/>
              <a:t>tehtavad</a:t>
            </a:r>
            <a:r>
              <a:rPr lang="en-US" dirty="0"/>
              <a:t> </a:t>
            </a:r>
            <a:r>
              <a:rPr lang="en-US" dirty="0" err="1"/>
              <a:t>kulud</a:t>
            </a:r>
            <a:r>
              <a:rPr lang="en-US" dirty="0"/>
              <a:t>, </a:t>
            </a:r>
            <a:r>
              <a:rPr lang="en-US" dirty="0" err="1"/>
              <a:t>sh</a:t>
            </a:r>
            <a:r>
              <a:rPr lang="en-US" dirty="0"/>
              <a:t> </a:t>
            </a:r>
            <a:r>
              <a:rPr lang="en-US" dirty="0" err="1"/>
              <a:t>viipekeele</a:t>
            </a:r>
            <a:r>
              <a:rPr lang="en-US" dirty="0"/>
              <a:t> </a:t>
            </a:r>
            <a:r>
              <a:rPr lang="en-US" dirty="0" err="1"/>
              <a:t>tõlge</a:t>
            </a:r>
            <a:r>
              <a:rPr lang="en-US" dirty="0"/>
              <a:t>, </a:t>
            </a:r>
            <a:r>
              <a:rPr lang="en-US" dirty="0" err="1"/>
              <a:t>audiogiid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t-EE" dirty="0"/>
              <a:t> </a:t>
            </a:r>
            <a:r>
              <a:rPr lang="en-US" dirty="0" err="1"/>
              <a:t>kirjutustõlge</a:t>
            </a:r>
            <a:r>
              <a:rPr lang="en-US" dirty="0"/>
              <a:t> </a:t>
            </a:r>
            <a:r>
              <a:rPr lang="en-US" dirty="0" err="1"/>
              <a:t>kuulmispuudega</a:t>
            </a:r>
            <a:r>
              <a:rPr lang="en-US" dirty="0"/>
              <a:t> </a:t>
            </a:r>
            <a:r>
              <a:rPr lang="en-US" dirty="0" err="1"/>
              <a:t>inimestele</a:t>
            </a:r>
            <a:r>
              <a:rPr lang="en-US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teavituskulud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ALUS: </a:t>
            </a:r>
            <a:r>
              <a:rPr lang="et-EE" b="1" dirty="0">
                <a:hlinkClick r:id="rId2"/>
              </a:rPr>
              <a:t>PERIOODI</a:t>
            </a:r>
            <a:r>
              <a:rPr lang="en-US" dirty="0"/>
              <a:t> 2021–2027 </a:t>
            </a:r>
            <a:r>
              <a:rPr lang="en-US" dirty="0" err="1"/>
              <a:t>Euroopa</a:t>
            </a:r>
            <a:r>
              <a:rPr lang="en-US" dirty="0"/>
              <a:t> </a:t>
            </a:r>
            <a:r>
              <a:rPr lang="en-US" dirty="0" err="1"/>
              <a:t>Liidu</a:t>
            </a:r>
            <a:r>
              <a:rPr lang="en-US" dirty="0"/>
              <a:t> </a:t>
            </a:r>
            <a:r>
              <a:rPr lang="en-US" dirty="0" err="1"/>
              <a:t>ühtekuuluvus</a:t>
            </a:r>
            <a:r>
              <a:rPr lang="en-US" dirty="0"/>
              <a:t>- ja </a:t>
            </a:r>
            <a:r>
              <a:rPr lang="en-US" dirty="0" err="1"/>
              <a:t>siseturvalisuspoliitika</a:t>
            </a:r>
            <a:r>
              <a:rPr lang="et-EE" dirty="0"/>
              <a:t> </a:t>
            </a:r>
            <a:r>
              <a:rPr lang="en-US" dirty="0" err="1"/>
              <a:t>fondide</a:t>
            </a:r>
            <a:r>
              <a:rPr lang="en-US" dirty="0"/>
              <a:t> </a:t>
            </a:r>
            <a:r>
              <a:rPr lang="en-US" dirty="0" err="1"/>
              <a:t>rakenduskavade</a:t>
            </a:r>
            <a:r>
              <a:rPr lang="en-US" dirty="0"/>
              <a:t> </a:t>
            </a:r>
            <a:r>
              <a:rPr lang="en-US" dirty="0" err="1"/>
              <a:t>vahendite</a:t>
            </a:r>
            <a:r>
              <a:rPr lang="en-US" dirty="0"/>
              <a:t> </a:t>
            </a:r>
            <a:r>
              <a:rPr lang="en-US" dirty="0" err="1"/>
              <a:t>andmise</a:t>
            </a:r>
            <a:r>
              <a:rPr lang="en-US" dirty="0"/>
              <a:t> ja </a:t>
            </a:r>
            <a:r>
              <a:rPr lang="en-US" dirty="0" err="1"/>
              <a:t>kasutamise</a:t>
            </a:r>
            <a:r>
              <a:rPr lang="en-US" dirty="0"/>
              <a:t> </a:t>
            </a:r>
            <a:r>
              <a:rPr lang="en-US" dirty="0" err="1"/>
              <a:t>üldised</a:t>
            </a:r>
            <a:r>
              <a:rPr lang="en-US" dirty="0"/>
              <a:t> </a:t>
            </a:r>
            <a:r>
              <a:rPr lang="en-US" dirty="0" err="1"/>
              <a:t>tingimused</a:t>
            </a:r>
            <a:r>
              <a:rPr lang="en-US" dirty="0"/>
              <a:t> §15,16.</a:t>
            </a:r>
          </a:p>
        </p:txBody>
      </p:sp>
    </p:spTree>
    <p:extLst>
      <p:ext uri="{BB962C8B-B14F-4D97-AF65-F5344CB8AC3E}">
        <p14:creationId xmlns:p14="http://schemas.microsoft.com/office/powerpoint/2010/main" val="219661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714B8C8-4444-18B1-11A0-F70937FEF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72" y="143474"/>
            <a:ext cx="11178397" cy="5393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Taotluse</a:t>
            </a:r>
            <a:r>
              <a:rPr lang="en-US" sz="2000" b="1" dirty="0"/>
              <a:t> </a:t>
            </a:r>
            <a:r>
              <a:rPr lang="en-US" sz="2000" b="1" dirty="0" err="1"/>
              <a:t>esitamine</a:t>
            </a:r>
            <a:r>
              <a:rPr lang="en-US" sz="2000" b="1" dirty="0"/>
              <a:t> ja </a:t>
            </a:r>
            <a:r>
              <a:rPr lang="en-US" sz="2000" b="1" dirty="0" err="1"/>
              <a:t>hindamine</a:t>
            </a:r>
            <a:endParaRPr lang="en-US" sz="2000" b="1" dirty="0"/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► </a:t>
            </a:r>
            <a:r>
              <a:rPr lang="en-US" sz="2000" dirty="0" err="1"/>
              <a:t>Miniprojekti</a:t>
            </a:r>
            <a:r>
              <a:rPr lang="en-US" sz="2000" dirty="0"/>
              <a:t> </a:t>
            </a:r>
            <a:r>
              <a:rPr lang="en-US" sz="2000" dirty="0" err="1"/>
              <a:t>esitaja</a:t>
            </a:r>
            <a:r>
              <a:rPr lang="en-US" sz="2000" dirty="0"/>
              <a:t> </a:t>
            </a:r>
            <a:r>
              <a:rPr lang="en-US" sz="2000" dirty="0" err="1"/>
              <a:t>täidab</a:t>
            </a:r>
            <a:r>
              <a:rPr lang="en-US" sz="2000" dirty="0"/>
              <a:t> </a:t>
            </a:r>
            <a:r>
              <a:rPr lang="en-US" sz="2000" dirty="0" err="1"/>
              <a:t>väljakuulutatud</a:t>
            </a:r>
            <a:r>
              <a:rPr lang="en-US" sz="2000" dirty="0"/>
              <a:t> </a:t>
            </a:r>
            <a:r>
              <a:rPr lang="en-US" sz="2000" dirty="0" err="1"/>
              <a:t>taotlusvooru</a:t>
            </a:r>
            <a:r>
              <a:rPr lang="en-US" sz="2000" dirty="0"/>
              <a:t> </a:t>
            </a:r>
            <a:r>
              <a:rPr lang="en-US" sz="2000" dirty="0" err="1"/>
              <a:t>ajal</a:t>
            </a:r>
            <a:r>
              <a:rPr lang="en-US" sz="2000" dirty="0"/>
              <a:t> </a:t>
            </a:r>
            <a:r>
              <a:rPr lang="en-US" sz="2000" dirty="0" err="1"/>
              <a:t>taotluse</a:t>
            </a:r>
            <a:r>
              <a:rPr lang="en-US" sz="2000" dirty="0"/>
              <a:t> ja </a:t>
            </a:r>
            <a:r>
              <a:rPr lang="en-US" sz="2000" dirty="0" err="1"/>
              <a:t>esitab</a:t>
            </a:r>
            <a:r>
              <a:rPr lang="et-EE" dirty="0"/>
              <a:t> </a:t>
            </a:r>
            <a:r>
              <a:rPr lang="en-US" sz="2000" dirty="0" err="1"/>
              <a:t>nõutud</a:t>
            </a:r>
            <a:r>
              <a:rPr lang="en-US" sz="2000" dirty="0"/>
              <a:t> </a:t>
            </a:r>
            <a:r>
              <a:rPr lang="en-US" sz="2000" dirty="0" err="1"/>
              <a:t>andmed</a:t>
            </a:r>
            <a:r>
              <a:rPr lang="en-US" sz="2000" dirty="0"/>
              <a:t> SPOKU </a:t>
            </a:r>
            <a:r>
              <a:rPr lang="en-US" sz="2000" dirty="0" err="1"/>
              <a:t>taotluskeskkonnas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► </a:t>
            </a:r>
            <a:r>
              <a:rPr lang="en-US" sz="2000" dirty="0" err="1"/>
              <a:t>Abimaterjalina</a:t>
            </a:r>
            <a:r>
              <a:rPr lang="en-US" sz="2000" dirty="0"/>
              <a:t> on </a:t>
            </a:r>
            <a:r>
              <a:rPr lang="en-US" sz="2000" dirty="0" err="1"/>
              <a:t>kodulehelt</a:t>
            </a:r>
            <a:r>
              <a:rPr lang="en-US" sz="2000" dirty="0"/>
              <a:t> </a:t>
            </a:r>
            <a:r>
              <a:rPr lang="en-US" sz="2000" dirty="0" err="1"/>
              <a:t>allalaetav</a:t>
            </a:r>
            <a:r>
              <a:rPr lang="en-US" sz="2000" dirty="0"/>
              <a:t> MINIPROJEKTI TAOTLUSVORMI </a:t>
            </a:r>
            <a:r>
              <a:rPr lang="en-US" sz="2000" dirty="0" err="1"/>
              <a:t>juhend</a:t>
            </a:r>
            <a:r>
              <a:rPr lang="et-EE" sz="2000" dirty="0"/>
              <a:t> sisaldab lisadokumentide loendit</a:t>
            </a:r>
            <a:r>
              <a:rPr lang="en-US" sz="2000" dirty="0"/>
              <a:t>.</a:t>
            </a:r>
            <a:endParaRPr lang="et-EE" sz="2000" dirty="0"/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►</a:t>
            </a:r>
            <a:r>
              <a:rPr lang="et-EE" sz="2000" dirty="0"/>
              <a:t> Kohustuslik on läbida PAIK konsultatsioon mille eelduseks eeltäidetud taotlusvorm DRIVE keskkonnas (</a:t>
            </a:r>
            <a:r>
              <a:rPr lang="et-EE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leitav kodulehelt</a:t>
            </a:r>
            <a:r>
              <a:rPr lang="et-EE" sz="2000" dirty="0"/>
              <a:t>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t-EE" sz="2000" dirty="0"/>
              <a:t>3</a:t>
            </a:r>
            <a:r>
              <a:rPr lang="en-US" sz="2000" dirty="0"/>
              <a:t>-</a:t>
            </a:r>
            <a:r>
              <a:rPr lang="en-US" sz="2000" dirty="0" err="1"/>
              <a:t>liikmeline</a:t>
            </a:r>
            <a:r>
              <a:rPr lang="en-US" sz="2000" dirty="0"/>
              <a:t> </a:t>
            </a:r>
            <a:r>
              <a:rPr lang="en-US" sz="2000" dirty="0" err="1"/>
              <a:t>töörühm</a:t>
            </a:r>
            <a:r>
              <a:rPr lang="en-US" sz="2000" dirty="0"/>
              <a:t> </a:t>
            </a:r>
            <a:r>
              <a:rPr lang="en-US" sz="2000" dirty="0" err="1"/>
              <a:t>hindab</a:t>
            </a:r>
            <a:r>
              <a:rPr lang="en-US" sz="2000" dirty="0"/>
              <a:t> </a:t>
            </a:r>
            <a:r>
              <a:rPr lang="en-US" sz="2000" dirty="0" err="1"/>
              <a:t>miniprojekte</a:t>
            </a:r>
            <a:r>
              <a:rPr lang="en-US" sz="2000" dirty="0"/>
              <a:t> </a:t>
            </a:r>
            <a:r>
              <a:rPr lang="en-US" sz="2000" dirty="0" err="1"/>
              <a:t>hindamiskriteeriumite</a:t>
            </a:r>
            <a:r>
              <a:rPr lang="en-US" sz="2000" dirty="0"/>
              <a:t> </a:t>
            </a:r>
            <a:r>
              <a:rPr lang="en-US" sz="2000" dirty="0" err="1"/>
              <a:t>alusel</a:t>
            </a:r>
            <a:r>
              <a:rPr lang="en-US" sz="2000" dirty="0"/>
              <a:t> </a:t>
            </a:r>
            <a:r>
              <a:rPr lang="en-US" sz="2000" dirty="0" err="1"/>
              <a:t>skaalal</a:t>
            </a:r>
            <a:r>
              <a:rPr lang="en-US" sz="2000" dirty="0"/>
              <a:t> 0-</a:t>
            </a:r>
            <a:r>
              <a:rPr lang="et-EE" sz="2000" dirty="0"/>
              <a:t>4</a:t>
            </a:r>
            <a:r>
              <a:rPr lang="en-US" sz="2000" dirty="0"/>
              <a:t> p ja </a:t>
            </a:r>
            <a:r>
              <a:rPr lang="en-US" sz="2000" dirty="0" err="1"/>
              <a:t>koostab</a:t>
            </a:r>
            <a:r>
              <a:rPr lang="en-US" sz="2000" dirty="0"/>
              <a:t> </a:t>
            </a:r>
            <a:r>
              <a:rPr lang="en-US" sz="2000" dirty="0" err="1"/>
              <a:t>paremusjärjestuse</a:t>
            </a:r>
            <a:r>
              <a:rPr lang="en-US" sz="2000" dirty="0"/>
              <a:t>, mis </a:t>
            </a:r>
            <a:r>
              <a:rPr lang="en-US" sz="2000" dirty="0" err="1"/>
              <a:t>kinnitatakse</a:t>
            </a:r>
            <a:r>
              <a:rPr lang="en-US" sz="2000" dirty="0"/>
              <a:t> </a:t>
            </a:r>
            <a:r>
              <a:rPr lang="en-US" sz="2000" dirty="0" err="1"/>
              <a:t>ühingu</a:t>
            </a:r>
            <a:r>
              <a:rPr lang="en-US" sz="2000" dirty="0"/>
              <a:t> </a:t>
            </a:r>
            <a:r>
              <a:rPr lang="en-US" sz="2000" dirty="0" err="1"/>
              <a:t>juhatuse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</a:t>
            </a:r>
            <a:r>
              <a:rPr lang="et-EE" sz="2000" dirty="0"/>
              <a:t>vajadusel </a:t>
            </a:r>
            <a:r>
              <a:rPr lang="en-US" sz="2000" dirty="0" err="1"/>
              <a:t>üldkoosoleku</a:t>
            </a:r>
            <a:r>
              <a:rPr lang="en-US" sz="2000" dirty="0"/>
              <a:t> </a:t>
            </a:r>
            <a:r>
              <a:rPr lang="en-US" sz="2000" dirty="0" err="1"/>
              <a:t>poolt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Hindamiskriteeriumid</a:t>
            </a:r>
            <a:r>
              <a:rPr lang="en-US" sz="2000" dirty="0"/>
              <a:t>: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B4B43525-CD0B-7165-94F6-9BF14A421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42518"/>
              </p:ext>
            </p:extLst>
          </p:nvPr>
        </p:nvGraphicFramePr>
        <p:xfrm>
          <a:off x="3606800" y="4953000"/>
          <a:ext cx="8316965" cy="176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840">
                  <a:extLst>
                    <a:ext uri="{9D8B030D-6E8A-4147-A177-3AD203B41FA5}">
                      <a16:colId xmlns:a16="http://schemas.microsoft.com/office/drawing/2014/main" val="127608103"/>
                    </a:ext>
                  </a:extLst>
                </a:gridCol>
                <a:gridCol w="4245125">
                  <a:extLst>
                    <a:ext uri="{9D8B030D-6E8A-4147-A177-3AD203B41FA5}">
                      <a16:colId xmlns:a16="http://schemas.microsoft.com/office/drawing/2014/main" val="4140323229"/>
                    </a:ext>
                  </a:extLst>
                </a:gridCol>
              </a:tblGrid>
              <a:tr h="444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Vastavus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strateegiale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(20%)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Projekti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uuenduslikkus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9823"/>
                  </a:ext>
                </a:extLst>
              </a:tr>
              <a:tr h="4333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Projekti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elluviimise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realistlikkus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t-E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(15%)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Mõju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looduskeskkonnale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(10%) </a:t>
                      </a:r>
                      <a:endParaRPr lang="et-E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81910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t-EE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Mõju</a:t>
                      </a: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tegevuspiirkonnale</a:t>
                      </a: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(25%) </a:t>
                      </a:r>
                      <a:endParaRPr lang="et-EE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Mõju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koostööle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(15%)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296477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Taotleja</a:t>
                      </a: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suutlikkus</a:t>
                      </a: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( 10%) </a:t>
                      </a:r>
                      <a:endParaRPr lang="et-EE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80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38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59D7FF6-B5B3-C05A-9CC3-D4725B18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510" y="866111"/>
            <a:ext cx="9601200" cy="5394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Menetlus</a:t>
            </a:r>
            <a:endParaRPr lang="en-US" sz="24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► PAIK </a:t>
            </a:r>
            <a:r>
              <a:rPr lang="en-US" sz="1800" dirty="0" err="1"/>
              <a:t>võtab</a:t>
            </a:r>
            <a:r>
              <a:rPr lang="en-US" sz="1800" dirty="0"/>
              <a:t> </a:t>
            </a:r>
            <a:r>
              <a:rPr lang="en-US" sz="1800" dirty="0" err="1"/>
              <a:t>miniprojekti</a:t>
            </a:r>
            <a:r>
              <a:rPr lang="en-US" sz="1800" dirty="0"/>
              <a:t> </a:t>
            </a:r>
            <a:r>
              <a:rPr lang="en-US" sz="1800" dirty="0" err="1"/>
              <a:t>taotlused</a:t>
            </a:r>
            <a:r>
              <a:rPr lang="en-US" sz="1800" dirty="0"/>
              <a:t> </a:t>
            </a:r>
            <a:r>
              <a:rPr lang="en-US" sz="1800" dirty="0" err="1"/>
              <a:t>vastu</a:t>
            </a:r>
            <a:r>
              <a:rPr lang="en-US" sz="1800" dirty="0"/>
              <a:t> </a:t>
            </a:r>
            <a:r>
              <a:rPr lang="en-US" sz="1800" dirty="0" err="1"/>
              <a:t>olenemata</a:t>
            </a:r>
            <a:r>
              <a:rPr lang="en-US" sz="1800" dirty="0"/>
              <a:t> </a:t>
            </a:r>
            <a:r>
              <a:rPr lang="en-US" sz="1800" dirty="0" err="1"/>
              <a:t>nende</a:t>
            </a:r>
            <a:r>
              <a:rPr lang="en-US" sz="1800" dirty="0"/>
              <a:t> </a:t>
            </a:r>
            <a:r>
              <a:rPr lang="en-US" sz="1800" dirty="0" err="1"/>
              <a:t>puudustest</a:t>
            </a:r>
            <a:r>
              <a:rPr lang="en-US" sz="1800" dirty="0"/>
              <a:t> </a:t>
            </a:r>
            <a:r>
              <a:rPr lang="en-US" sz="1800" dirty="0" err="1"/>
              <a:t>ning</a:t>
            </a:r>
            <a:r>
              <a:rPr lang="et-EE" sz="1800" dirty="0"/>
              <a:t> </a:t>
            </a:r>
            <a:r>
              <a:rPr lang="en-US" sz="1800" dirty="0" err="1"/>
              <a:t>büroo</a:t>
            </a:r>
            <a:r>
              <a:rPr lang="en-US" sz="1800" dirty="0"/>
              <a:t> </a:t>
            </a:r>
            <a:r>
              <a:rPr lang="en-US" sz="1800" dirty="0" err="1"/>
              <a:t>töötajad</a:t>
            </a:r>
            <a:r>
              <a:rPr lang="en-US" sz="1800" dirty="0"/>
              <a:t> </a:t>
            </a:r>
            <a:r>
              <a:rPr lang="en-US" sz="1800" dirty="0" err="1"/>
              <a:t>kontrollivad</a:t>
            </a:r>
            <a:r>
              <a:rPr lang="en-US" sz="1800" dirty="0"/>
              <a:t> </a:t>
            </a:r>
            <a:r>
              <a:rPr lang="en-US" sz="1800" dirty="0" err="1"/>
              <a:t>nõutavate</a:t>
            </a:r>
            <a:r>
              <a:rPr lang="en-US" sz="1800" dirty="0"/>
              <a:t> </a:t>
            </a:r>
            <a:r>
              <a:rPr lang="en-US" sz="1800" dirty="0" err="1"/>
              <a:t>andmete</a:t>
            </a:r>
            <a:r>
              <a:rPr lang="en-US" sz="1800" dirty="0"/>
              <a:t> ja </a:t>
            </a:r>
            <a:r>
              <a:rPr lang="en-US" sz="1800" dirty="0" err="1"/>
              <a:t>dokumentide</a:t>
            </a:r>
            <a:r>
              <a:rPr lang="en-US" sz="1800" dirty="0"/>
              <a:t> </a:t>
            </a:r>
            <a:r>
              <a:rPr lang="en-US" sz="1800" dirty="0" err="1"/>
              <a:t>olemasolu</a:t>
            </a:r>
            <a:r>
              <a:rPr lang="en-US" sz="1800" dirty="0"/>
              <a:t>,</a:t>
            </a:r>
            <a:r>
              <a:rPr lang="et-EE" sz="1800" dirty="0"/>
              <a:t> </a:t>
            </a:r>
            <a:r>
              <a:rPr lang="en-US" sz="1800" dirty="0" err="1"/>
              <a:t>taotluse</a:t>
            </a:r>
            <a:r>
              <a:rPr lang="en-US" sz="1800" dirty="0"/>
              <a:t> </a:t>
            </a:r>
            <a:r>
              <a:rPr lang="en-US" sz="1800" dirty="0" err="1"/>
              <a:t>tähtaegset</a:t>
            </a:r>
            <a:r>
              <a:rPr lang="en-US" sz="1800" dirty="0"/>
              <a:t> </a:t>
            </a:r>
            <a:r>
              <a:rPr lang="en-US" sz="1800" dirty="0" err="1"/>
              <a:t>esitamist</a:t>
            </a:r>
            <a:r>
              <a:rPr lang="en-US" sz="1800" dirty="0"/>
              <a:t> </a:t>
            </a:r>
            <a:r>
              <a:rPr lang="en-US" sz="1800" dirty="0" err="1"/>
              <a:t>ning</a:t>
            </a:r>
            <a:r>
              <a:rPr lang="en-US" sz="1800" dirty="0"/>
              <a:t> </a:t>
            </a:r>
            <a:r>
              <a:rPr lang="en-US" sz="1800" dirty="0" err="1"/>
              <a:t>minitoetuse</a:t>
            </a:r>
            <a:r>
              <a:rPr lang="en-US" sz="1800" dirty="0"/>
              <a:t> </a:t>
            </a:r>
            <a:r>
              <a:rPr lang="en-US" sz="1800" dirty="0" err="1"/>
              <a:t>taotleja</a:t>
            </a:r>
            <a:r>
              <a:rPr lang="en-US" sz="1800" dirty="0"/>
              <a:t>, </a:t>
            </a:r>
            <a:r>
              <a:rPr lang="en-US" sz="1800" dirty="0" err="1"/>
              <a:t>taotluse</a:t>
            </a:r>
            <a:r>
              <a:rPr lang="en-US" sz="1800" dirty="0"/>
              <a:t> ja </a:t>
            </a:r>
            <a:r>
              <a:rPr lang="en-US" sz="1800" dirty="0" err="1"/>
              <a:t>toetatava</a:t>
            </a:r>
            <a:r>
              <a:rPr lang="et-EE" sz="1800" dirty="0"/>
              <a:t> </a:t>
            </a:r>
            <a:r>
              <a:rPr lang="en-US" sz="1800" dirty="0" err="1"/>
              <a:t>tegevuse</a:t>
            </a:r>
            <a:r>
              <a:rPr lang="en-US" sz="1800" dirty="0"/>
              <a:t> </a:t>
            </a:r>
            <a:r>
              <a:rPr lang="en-US" sz="1800" dirty="0" err="1"/>
              <a:t>vastavust</a:t>
            </a:r>
            <a:r>
              <a:rPr lang="en-US" sz="1800" dirty="0"/>
              <a:t> PAIK </a:t>
            </a:r>
            <a:r>
              <a:rPr lang="en-US" sz="1800" dirty="0" err="1"/>
              <a:t>strateegiale</a:t>
            </a:r>
            <a:r>
              <a:rPr lang="en-US" sz="1800" dirty="0"/>
              <a:t> ja </a:t>
            </a:r>
            <a:r>
              <a:rPr lang="en-US" sz="1800" dirty="0" err="1"/>
              <a:t>meetmelehele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► Kui </a:t>
            </a:r>
            <a:r>
              <a:rPr lang="en-US" sz="1800" dirty="0" err="1"/>
              <a:t>koos</a:t>
            </a:r>
            <a:r>
              <a:rPr lang="en-US" sz="1800" dirty="0"/>
              <a:t> </a:t>
            </a:r>
            <a:r>
              <a:rPr lang="en-US" sz="1800" dirty="0" err="1"/>
              <a:t>taotlusega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ole </a:t>
            </a:r>
            <a:r>
              <a:rPr lang="en-US" sz="1800" dirty="0" err="1"/>
              <a:t>esitatud</a:t>
            </a:r>
            <a:r>
              <a:rPr lang="en-US" sz="1800" dirty="0"/>
              <a:t> </a:t>
            </a:r>
            <a:r>
              <a:rPr lang="en-US" sz="1800" dirty="0" err="1"/>
              <a:t>kõiki</a:t>
            </a:r>
            <a:r>
              <a:rPr lang="en-US" sz="1800" dirty="0"/>
              <a:t> </a:t>
            </a:r>
            <a:r>
              <a:rPr lang="en-US" sz="1800" dirty="0" err="1"/>
              <a:t>nõutavaid</a:t>
            </a:r>
            <a:r>
              <a:rPr lang="en-US" sz="1800" dirty="0"/>
              <a:t> </a:t>
            </a:r>
            <a:r>
              <a:rPr lang="en-US" sz="1800" dirty="0" err="1"/>
              <a:t>dokumente</a:t>
            </a:r>
            <a:r>
              <a:rPr lang="en-US" sz="1800" dirty="0"/>
              <a:t> </a:t>
            </a:r>
            <a:r>
              <a:rPr lang="en-US" sz="1800" dirty="0" err="1"/>
              <a:t>või</a:t>
            </a:r>
            <a:r>
              <a:rPr lang="en-US" sz="1800" dirty="0"/>
              <a:t> </a:t>
            </a:r>
            <a:r>
              <a:rPr lang="en-US" sz="1800" dirty="0" err="1"/>
              <a:t>kui</a:t>
            </a:r>
            <a:r>
              <a:rPr lang="en-US" sz="1800" dirty="0"/>
              <a:t> </a:t>
            </a:r>
            <a:r>
              <a:rPr lang="en-US" sz="1800" dirty="0" err="1"/>
              <a:t>esitatud</a:t>
            </a:r>
            <a:r>
              <a:rPr lang="et-EE" sz="1800" dirty="0"/>
              <a:t> </a:t>
            </a:r>
            <a:r>
              <a:rPr lang="en-US" sz="1800" dirty="0" err="1"/>
              <a:t>dokumendis</a:t>
            </a:r>
            <a:r>
              <a:rPr lang="en-US" sz="1800" dirty="0"/>
              <a:t> </a:t>
            </a:r>
            <a:r>
              <a:rPr lang="en-US" sz="1800" dirty="0" err="1"/>
              <a:t>puuduvad</a:t>
            </a:r>
            <a:r>
              <a:rPr lang="en-US" sz="1800" dirty="0"/>
              <a:t> </a:t>
            </a:r>
            <a:r>
              <a:rPr lang="en-US" sz="1800" dirty="0" err="1"/>
              <a:t>hindamiseks</a:t>
            </a:r>
            <a:r>
              <a:rPr lang="en-US" sz="1800" dirty="0"/>
              <a:t> </a:t>
            </a:r>
            <a:r>
              <a:rPr lang="en-US" sz="1800" dirty="0" err="1"/>
              <a:t>vajalikud</a:t>
            </a:r>
            <a:r>
              <a:rPr lang="en-US" sz="1800" dirty="0"/>
              <a:t> </a:t>
            </a:r>
            <a:r>
              <a:rPr lang="en-US" sz="1800" dirty="0" err="1"/>
              <a:t>andmed</a:t>
            </a:r>
            <a:r>
              <a:rPr lang="en-US" sz="1800" dirty="0"/>
              <a:t>, </a:t>
            </a:r>
            <a:r>
              <a:rPr lang="en-US" sz="1800" dirty="0" err="1"/>
              <a:t>nõuab</a:t>
            </a:r>
            <a:r>
              <a:rPr lang="en-US" sz="1800" dirty="0"/>
              <a:t> PAIK </a:t>
            </a:r>
            <a:r>
              <a:rPr lang="en-US" sz="1800" dirty="0" err="1"/>
              <a:t>miniprojekti</a:t>
            </a:r>
            <a:r>
              <a:rPr lang="et-EE" sz="1800" dirty="0"/>
              <a:t> </a:t>
            </a:r>
            <a:r>
              <a:rPr lang="en-US" sz="1800" dirty="0" err="1"/>
              <a:t>taotlejalt</a:t>
            </a:r>
            <a:r>
              <a:rPr lang="en-US" sz="1800" dirty="0"/>
              <a:t> </a:t>
            </a:r>
            <a:r>
              <a:rPr lang="en-US" sz="1800" dirty="0" err="1"/>
              <a:t>vajalike</a:t>
            </a:r>
            <a:r>
              <a:rPr lang="en-US" sz="1800" dirty="0"/>
              <a:t> </a:t>
            </a:r>
            <a:r>
              <a:rPr lang="en-US" sz="1800" dirty="0" err="1"/>
              <a:t>andmete</a:t>
            </a:r>
            <a:r>
              <a:rPr lang="en-US" sz="1800" dirty="0"/>
              <a:t> </a:t>
            </a:r>
            <a:r>
              <a:rPr lang="en-US" sz="1800" dirty="0" err="1"/>
              <a:t>või</a:t>
            </a:r>
            <a:r>
              <a:rPr lang="en-US" sz="1800" dirty="0"/>
              <a:t> </a:t>
            </a:r>
            <a:r>
              <a:rPr lang="en-US" sz="1800" dirty="0" err="1"/>
              <a:t>dokumentide</a:t>
            </a:r>
            <a:r>
              <a:rPr lang="en-US" sz="1800" dirty="0"/>
              <a:t> </a:t>
            </a:r>
            <a:r>
              <a:rPr lang="en-US" sz="1800" dirty="0" err="1"/>
              <a:t>esitamist</a:t>
            </a:r>
            <a:r>
              <a:rPr lang="en-US" sz="1800" dirty="0"/>
              <a:t>. </a:t>
            </a:r>
            <a:r>
              <a:rPr lang="en-US" sz="1800" dirty="0" err="1"/>
              <a:t>Miniprojekti</a:t>
            </a:r>
            <a:r>
              <a:rPr lang="en-US" sz="1800" dirty="0"/>
              <a:t> </a:t>
            </a:r>
            <a:r>
              <a:rPr lang="en-US" sz="1800" dirty="0" err="1"/>
              <a:t>esitajal</a:t>
            </a:r>
            <a:r>
              <a:rPr lang="et-EE" sz="1800" dirty="0"/>
              <a:t> </a:t>
            </a:r>
            <a:r>
              <a:rPr lang="en-US" sz="1800" dirty="0"/>
              <a:t>on </a:t>
            </a:r>
            <a:r>
              <a:rPr lang="en-US" sz="1800" dirty="0" err="1"/>
              <a:t>vastamiseks</a:t>
            </a:r>
            <a:r>
              <a:rPr lang="en-US" sz="1800" dirty="0"/>
              <a:t> ja </a:t>
            </a:r>
            <a:r>
              <a:rPr lang="en-US" sz="1800" dirty="0" err="1"/>
              <a:t>puuduste</a:t>
            </a:r>
            <a:r>
              <a:rPr lang="en-US" sz="1800" dirty="0"/>
              <a:t> </a:t>
            </a:r>
            <a:r>
              <a:rPr lang="en-US" sz="1800" dirty="0" err="1"/>
              <a:t>likvideerimiseks</a:t>
            </a:r>
            <a:r>
              <a:rPr lang="en-US" sz="1800" dirty="0"/>
              <a:t> </a:t>
            </a:r>
            <a:r>
              <a:rPr lang="en-US" sz="1800" dirty="0" err="1"/>
              <a:t>üldjuhul</a:t>
            </a:r>
            <a:r>
              <a:rPr lang="en-US" sz="1800" dirty="0"/>
              <a:t> </a:t>
            </a:r>
            <a:r>
              <a:rPr lang="en-US" sz="1800" dirty="0" err="1"/>
              <a:t>kuni</a:t>
            </a:r>
            <a:r>
              <a:rPr lang="en-US" sz="1800" dirty="0"/>
              <a:t> </a:t>
            </a:r>
            <a:r>
              <a:rPr lang="et-EE" sz="1800" dirty="0"/>
              <a:t>4</a:t>
            </a:r>
            <a:r>
              <a:rPr lang="en-US" sz="1800" dirty="0"/>
              <a:t> </a:t>
            </a:r>
            <a:r>
              <a:rPr lang="en-US" sz="1800" dirty="0" err="1"/>
              <a:t>tööpäeva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► Kui </a:t>
            </a:r>
            <a:r>
              <a:rPr lang="en-US" sz="1800" dirty="0" err="1"/>
              <a:t>taotlus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ole </a:t>
            </a:r>
            <a:r>
              <a:rPr lang="en-US" sz="1800" dirty="0" err="1"/>
              <a:t>tehniliselt</a:t>
            </a:r>
            <a:r>
              <a:rPr lang="en-US" sz="1800" dirty="0"/>
              <a:t> </a:t>
            </a:r>
            <a:r>
              <a:rPr lang="en-US" sz="1800" dirty="0" err="1"/>
              <a:t>korras</a:t>
            </a:r>
            <a:r>
              <a:rPr lang="en-US" sz="1800" dirty="0"/>
              <a:t> </a:t>
            </a:r>
            <a:r>
              <a:rPr lang="en-US" sz="1800" dirty="0" err="1"/>
              <a:t>või</a:t>
            </a:r>
            <a:r>
              <a:rPr lang="en-US" sz="1800" dirty="0"/>
              <a:t> </a:t>
            </a:r>
            <a:r>
              <a:rPr lang="en-US" sz="1800" dirty="0" err="1"/>
              <a:t>taotleja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</a:t>
            </a:r>
            <a:r>
              <a:rPr lang="en-US" sz="1800" dirty="0" err="1"/>
              <a:t>paranda</a:t>
            </a:r>
            <a:r>
              <a:rPr lang="en-US" sz="1800" dirty="0"/>
              <a:t> </a:t>
            </a:r>
            <a:r>
              <a:rPr lang="en-US" sz="1800" dirty="0" err="1"/>
              <a:t>kõiki</a:t>
            </a:r>
            <a:r>
              <a:rPr lang="en-US" sz="1800" dirty="0"/>
              <a:t> </a:t>
            </a:r>
            <a:r>
              <a:rPr lang="en-US" sz="1800" dirty="0" err="1"/>
              <a:t>taotluses</a:t>
            </a:r>
            <a:r>
              <a:rPr lang="en-US" sz="1800" dirty="0"/>
              <a:t> </a:t>
            </a:r>
            <a:r>
              <a:rPr lang="en-US" sz="1800" dirty="0" err="1"/>
              <a:t>või</a:t>
            </a:r>
            <a:r>
              <a:rPr lang="et-EE" sz="1800" dirty="0"/>
              <a:t> </a:t>
            </a:r>
            <a:r>
              <a:rPr lang="en-US" sz="1800" dirty="0" err="1"/>
              <a:t>sellega</a:t>
            </a:r>
            <a:r>
              <a:rPr lang="en-US" sz="1800" dirty="0"/>
              <a:t> </a:t>
            </a:r>
            <a:r>
              <a:rPr lang="en-US" sz="1800" dirty="0" err="1"/>
              <a:t>kaasnevas</a:t>
            </a:r>
            <a:r>
              <a:rPr lang="en-US" sz="1800" dirty="0"/>
              <a:t> </a:t>
            </a:r>
            <a:r>
              <a:rPr lang="en-US" sz="1800" dirty="0" err="1"/>
              <a:t>dokumentatsioonis</a:t>
            </a:r>
            <a:r>
              <a:rPr lang="en-US" sz="1800" dirty="0"/>
              <a:t> </a:t>
            </a:r>
            <a:r>
              <a:rPr lang="en-US" sz="1800" dirty="0" err="1"/>
              <a:t>esinevaid</a:t>
            </a:r>
            <a:r>
              <a:rPr lang="en-US" sz="1800" dirty="0"/>
              <a:t> </a:t>
            </a:r>
            <a:r>
              <a:rPr lang="en-US" sz="1800" dirty="0" err="1"/>
              <a:t>puudusi</a:t>
            </a:r>
            <a:r>
              <a:rPr lang="en-US" sz="1800" dirty="0"/>
              <a:t> </a:t>
            </a:r>
            <a:r>
              <a:rPr lang="en-US" sz="1800" dirty="0" err="1"/>
              <a:t>tähtaegselt</a:t>
            </a:r>
            <a:r>
              <a:rPr lang="en-US" sz="1800" dirty="0"/>
              <a:t>, </a:t>
            </a:r>
            <a:r>
              <a:rPr lang="en-US" sz="1800" dirty="0" err="1"/>
              <a:t>jätab</a:t>
            </a:r>
            <a:r>
              <a:rPr lang="en-US" sz="1800" dirty="0"/>
              <a:t> PAIK</a:t>
            </a:r>
            <a:r>
              <a:rPr lang="et-EE" sz="1800" dirty="0"/>
              <a:t> </a:t>
            </a:r>
            <a:r>
              <a:rPr lang="en-US" sz="1800" dirty="0" err="1"/>
              <a:t>miniprojekti</a:t>
            </a:r>
            <a:r>
              <a:rPr lang="en-US" sz="1800" dirty="0"/>
              <a:t> </a:t>
            </a:r>
            <a:r>
              <a:rPr lang="en-US" sz="1800" dirty="0" err="1"/>
              <a:t>taotluse</a:t>
            </a:r>
            <a:r>
              <a:rPr lang="en-US" sz="1800" dirty="0"/>
              <a:t> </a:t>
            </a:r>
            <a:r>
              <a:rPr lang="en-US" sz="1800" dirty="0" err="1"/>
              <a:t>hindamata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67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4358F63-3781-15F7-876B-23CD2405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52" y="0"/>
            <a:ext cx="1168879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400" b="1" dirty="0"/>
              <a:t>	</a:t>
            </a:r>
            <a:r>
              <a:rPr lang="en-US" sz="2400" b="1" dirty="0" err="1"/>
              <a:t>Miniprojekti</a:t>
            </a:r>
            <a:r>
              <a:rPr lang="en-US" sz="2400" b="1" dirty="0"/>
              <a:t> </a:t>
            </a:r>
            <a:r>
              <a:rPr lang="en-US" sz="2400" b="1" dirty="0" err="1"/>
              <a:t>elluviija</a:t>
            </a:r>
            <a:r>
              <a:rPr lang="en-US" sz="2400" b="1" dirty="0"/>
              <a:t> </a:t>
            </a:r>
            <a:r>
              <a:rPr lang="en-US" sz="2400" b="1" dirty="0" err="1"/>
              <a:t>kohustused</a:t>
            </a:r>
            <a:endParaRPr lang="en-US" sz="2400" b="1" dirty="0"/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Tegevuste</a:t>
            </a:r>
            <a:r>
              <a:rPr lang="en-US" sz="1800" dirty="0"/>
              <a:t> </a:t>
            </a:r>
            <a:r>
              <a:rPr lang="en-US" sz="1800" dirty="0" err="1"/>
              <a:t>elluviija</a:t>
            </a:r>
            <a:r>
              <a:rPr lang="en-US" sz="1800" dirty="0"/>
              <a:t> </a:t>
            </a:r>
            <a:r>
              <a:rPr lang="en-US" sz="1800" dirty="0" err="1"/>
              <a:t>avalikustab</a:t>
            </a:r>
            <a:r>
              <a:rPr lang="en-US" sz="1800" dirty="0"/>
              <a:t> </a:t>
            </a:r>
            <a:r>
              <a:rPr lang="en-US" sz="1800" dirty="0" err="1"/>
              <a:t>tegevuspiirkonna</a:t>
            </a:r>
            <a:r>
              <a:rPr lang="en-US" sz="1800" dirty="0"/>
              <a:t> </a:t>
            </a:r>
            <a:r>
              <a:rPr lang="en-US" sz="1800" dirty="0" err="1"/>
              <a:t>elanikele</a:t>
            </a:r>
            <a:r>
              <a:rPr lang="en-US" sz="1800" dirty="0"/>
              <a:t> </a:t>
            </a:r>
            <a:r>
              <a:rPr lang="en-US" sz="1800" dirty="0" err="1"/>
              <a:t>vähemalt</a:t>
            </a:r>
            <a:r>
              <a:rPr lang="en-US" sz="1800" dirty="0"/>
              <a:t> 5 </a:t>
            </a:r>
            <a:r>
              <a:rPr lang="en-US" sz="1800" dirty="0" err="1"/>
              <a:t>tööpäeva</a:t>
            </a:r>
            <a:r>
              <a:rPr lang="en-US" sz="1800" dirty="0"/>
              <a:t> </a:t>
            </a:r>
            <a:r>
              <a:rPr lang="en-US" sz="1800" dirty="0" err="1"/>
              <a:t>enne</a:t>
            </a:r>
            <a:r>
              <a:rPr lang="en-US" sz="1800" dirty="0"/>
              <a:t> </a:t>
            </a:r>
            <a:r>
              <a:rPr lang="en-US" sz="1800" dirty="0" err="1"/>
              <a:t>korraldatava</a:t>
            </a:r>
            <a:r>
              <a:rPr lang="en-US" sz="1800" dirty="0"/>
              <a:t> </a:t>
            </a:r>
            <a:r>
              <a:rPr lang="en-US" sz="1800" dirty="0" err="1"/>
              <a:t>ürituse</a:t>
            </a:r>
            <a:r>
              <a:rPr lang="en-US" sz="1800" dirty="0"/>
              <a:t> </a:t>
            </a:r>
            <a:r>
              <a:rPr lang="en-US" sz="1800" dirty="0" err="1"/>
              <a:t>toimumist</a:t>
            </a:r>
            <a:r>
              <a:rPr lang="en-US" sz="1800" dirty="0"/>
              <a:t> </a:t>
            </a:r>
            <a:r>
              <a:rPr lang="en-US" sz="1800" dirty="0" err="1"/>
              <a:t>teabe</a:t>
            </a:r>
            <a:r>
              <a:rPr lang="en-US" sz="1800" dirty="0"/>
              <a:t> </a:t>
            </a:r>
            <a:r>
              <a:rPr lang="en-US" sz="1800" dirty="0" err="1"/>
              <a:t>oma</a:t>
            </a:r>
            <a:r>
              <a:rPr lang="en-US" sz="1800" dirty="0"/>
              <a:t> ja </a:t>
            </a:r>
            <a:r>
              <a:rPr lang="et-EE" sz="1800" b="1" dirty="0">
                <a:hlinkClick r:id="rId2"/>
              </a:rPr>
              <a:t>PAIK VEEBILEHEL</a:t>
            </a:r>
            <a:r>
              <a:rPr lang="en-US" sz="1800" dirty="0"/>
              <a:t>. </a:t>
            </a:r>
            <a:endParaRPr lang="et-EE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►Toetatavad </a:t>
            </a:r>
            <a:r>
              <a:rPr lang="en-US" sz="1800" dirty="0" err="1"/>
              <a:t>tegevused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tohi </a:t>
            </a:r>
            <a:r>
              <a:rPr lang="en-US" sz="1800" dirty="0" err="1"/>
              <a:t>suurendada</a:t>
            </a:r>
            <a:r>
              <a:rPr lang="en-US" sz="1800" dirty="0"/>
              <a:t> </a:t>
            </a:r>
            <a:r>
              <a:rPr lang="en-US" sz="1800" dirty="0" err="1"/>
              <a:t>negatiivseid</a:t>
            </a:r>
            <a:r>
              <a:rPr lang="en-US" sz="1800" dirty="0"/>
              <a:t> </a:t>
            </a:r>
            <a:r>
              <a:rPr lang="en-US" sz="1800" dirty="0" err="1"/>
              <a:t>keskkonnamõjusid</a:t>
            </a:r>
            <a:r>
              <a:rPr lang="en-US" sz="1800" dirty="0"/>
              <a:t>. </a:t>
            </a:r>
            <a:endParaRPr lang="et-EE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</a:t>
            </a:r>
            <a:r>
              <a:rPr lang="et-EE" sz="1800" dirty="0"/>
              <a:t> </a:t>
            </a:r>
            <a:r>
              <a:rPr lang="en-US" sz="1800" dirty="0" err="1"/>
              <a:t>Tegevuste</a:t>
            </a:r>
            <a:r>
              <a:rPr lang="en-US" sz="1800" dirty="0"/>
              <a:t> </a:t>
            </a:r>
            <a:r>
              <a:rPr lang="en-US" sz="1800" dirty="0" err="1"/>
              <a:t>elluviimisel</a:t>
            </a:r>
            <a:r>
              <a:rPr lang="en-US" sz="1800" dirty="0"/>
              <a:t> </a:t>
            </a:r>
            <a:r>
              <a:rPr lang="en-US" sz="1800" dirty="0" err="1"/>
              <a:t>tuleb</a:t>
            </a:r>
            <a:r>
              <a:rPr lang="en-US" sz="1800" dirty="0"/>
              <a:t> </a:t>
            </a:r>
            <a:r>
              <a:rPr lang="en-US" sz="1800" dirty="0" err="1"/>
              <a:t>lähtuda</a:t>
            </a:r>
            <a:r>
              <a:rPr lang="en-US" sz="1800" dirty="0"/>
              <a:t> </a:t>
            </a:r>
            <a:r>
              <a:rPr lang="en-US" sz="1800" dirty="0" err="1"/>
              <a:t>keskkonnasäästliku</a:t>
            </a:r>
            <a:r>
              <a:rPr lang="en-US" sz="1800" dirty="0"/>
              <a:t> </a:t>
            </a:r>
            <a:r>
              <a:rPr lang="en-US" sz="1800" dirty="0" err="1"/>
              <a:t>sündmuse</a:t>
            </a:r>
            <a:r>
              <a:rPr lang="en-US" sz="1800" dirty="0"/>
              <a:t> </a:t>
            </a:r>
            <a:r>
              <a:rPr lang="en-US" sz="1800" dirty="0" err="1"/>
              <a:t>korraldamise</a:t>
            </a:r>
            <a:r>
              <a:rPr lang="en-US" sz="1800" dirty="0"/>
              <a:t> </a:t>
            </a:r>
            <a:r>
              <a:rPr lang="en-US" sz="1800" dirty="0" err="1"/>
              <a:t>põhimõtetest</a:t>
            </a:r>
            <a:r>
              <a:rPr lang="en-US" sz="1800" dirty="0"/>
              <a:t>. </a:t>
            </a:r>
            <a:endParaRPr lang="et-EE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Miniprojekti</a:t>
            </a:r>
            <a:r>
              <a:rPr lang="en-US" sz="1800" dirty="0"/>
              <a:t> </a:t>
            </a:r>
            <a:r>
              <a:rPr lang="en-US" sz="1800" dirty="0" err="1"/>
              <a:t>elluviijal</a:t>
            </a:r>
            <a:r>
              <a:rPr lang="en-US" sz="1800" dirty="0"/>
              <a:t> </a:t>
            </a:r>
            <a:r>
              <a:rPr lang="en-US" sz="1800" dirty="0" err="1"/>
              <a:t>tuleb</a:t>
            </a:r>
            <a:r>
              <a:rPr lang="en-US" sz="1800" dirty="0"/>
              <a:t> </a:t>
            </a:r>
            <a:r>
              <a:rPr lang="en-US" sz="1800" dirty="0" err="1"/>
              <a:t>täita</a:t>
            </a:r>
            <a:r>
              <a:rPr lang="en-US" sz="1800" dirty="0"/>
              <a:t> </a:t>
            </a:r>
            <a:r>
              <a:rPr lang="en-US" sz="1800" dirty="0" err="1"/>
              <a:t>kõiki</a:t>
            </a:r>
            <a:r>
              <a:rPr lang="en-US" sz="1800" dirty="0"/>
              <a:t> </a:t>
            </a:r>
            <a:r>
              <a:rPr lang="en-US" sz="1800" dirty="0" err="1"/>
              <a:t>määruses</a:t>
            </a:r>
            <a:r>
              <a:rPr lang="en-US" sz="1800" dirty="0"/>
              <a:t> </a:t>
            </a:r>
            <a:r>
              <a:rPr lang="en-US" sz="1800" dirty="0" err="1"/>
              <a:t>nõutud</a:t>
            </a:r>
            <a:r>
              <a:rPr lang="en-US" sz="1800" dirty="0"/>
              <a:t> </a:t>
            </a:r>
            <a:r>
              <a:rPr lang="en-US" sz="1800" dirty="0" err="1"/>
              <a:t>teavitusreegleid</a:t>
            </a:r>
            <a:r>
              <a:rPr lang="en-US" sz="1800" dirty="0"/>
              <a:t>, </a:t>
            </a:r>
            <a:r>
              <a:rPr lang="en-US" sz="1800" dirty="0" err="1"/>
              <a:t>kasutad</a:t>
            </a:r>
            <a:r>
              <a:rPr lang="et-EE" sz="1800" dirty="0"/>
              <a:t>a </a:t>
            </a:r>
            <a:r>
              <a:rPr lang="en-US" sz="1800" dirty="0" err="1"/>
              <a:t>igal</a:t>
            </a:r>
            <a:r>
              <a:rPr lang="en-US" sz="1800" dirty="0"/>
              <a:t> </a:t>
            </a:r>
            <a:r>
              <a:rPr lang="en-US" sz="1800" dirty="0" err="1"/>
              <a:t>üritusel</a:t>
            </a:r>
            <a:r>
              <a:rPr lang="en-US" sz="1800" dirty="0"/>
              <a:t> </a:t>
            </a:r>
            <a:r>
              <a:rPr lang="en-US" sz="1800" dirty="0" err="1"/>
              <a:t>vastavat</a:t>
            </a:r>
            <a:r>
              <a:rPr lang="en-US" sz="1800" dirty="0"/>
              <a:t> </a:t>
            </a:r>
            <a:r>
              <a:rPr lang="en-US" sz="1800" dirty="0" err="1"/>
              <a:t>sümboolikat</a:t>
            </a:r>
            <a:r>
              <a:rPr lang="en-US" sz="1800" dirty="0"/>
              <a:t> </a:t>
            </a:r>
            <a:r>
              <a:rPr lang="en-US" sz="1800" dirty="0" err="1"/>
              <a:t>ning</a:t>
            </a:r>
            <a:r>
              <a:rPr lang="en-US" sz="1800" dirty="0"/>
              <a:t> </a:t>
            </a:r>
            <a:r>
              <a:rPr lang="en-US" sz="1800" dirty="0" err="1"/>
              <a:t>esitada</a:t>
            </a:r>
            <a:r>
              <a:rPr lang="en-US" sz="1800" dirty="0"/>
              <a:t> </a:t>
            </a:r>
            <a:r>
              <a:rPr lang="en-US" sz="1800" dirty="0" err="1"/>
              <a:t>tähtaegselt</a:t>
            </a:r>
            <a:r>
              <a:rPr lang="en-US" sz="1800" dirty="0"/>
              <a:t> PAIK </a:t>
            </a:r>
            <a:r>
              <a:rPr lang="en-US" sz="1800" dirty="0" err="1"/>
              <a:t>büroole</a:t>
            </a:r>
            <a:r>
              <a:rPr lang="et-EE" sz="1800" dirty="0"/>
              <a:t> </a:t>
            </a:r>
            <a:r>
              <a:rPr lang="en-US" sz="1800" dirty="0" err="1"/>
              <a:t>nõutud</a:t>
            </a:r>
            <a:r>
              <a:rPr lang="en-US" sz="1800" dirty="0"/>
              <a:t> </a:t>
            </a:r>
            <a:r>
              <a:rPr lang="en-US" sz="1800" dirty="0" err="1"/>
              <a:t>andmetega</a:t>
            </a:r>
            <a:r>
              <a:rPr lang="en-US" sz="1800" dirty="0"/>
              <a:t> </a:t>
            </a:r>
            <a:r>
              <a:rPr lang="en-US" sz="1800" dirty="0" err="1"/>
              <a:t>osalejate</a:t>
            </a:r>
            <a:r>
              <a:rPr lang="en-US" sz="1800" dirty="0"/>
              <a:t> </a:t>
            </a:r>
            <a:r>
              <a:rPr lang="en-US" sz="1800" dirty="0" err="1"/>
              <a:t>registreerimislehed</a:t>
            </a:r>
            <a:r>
              <a:rPr lang="en-US" sz="1800" dirty="0"/>
              <a:t>, </a:t>
            </a:r>
            <a:r>
              <a:rPr lang="en-US" sz="1800" dirty="0" err="1"/>
              <a:t>tegevuse</a:t>
            </a:r>
            <a:r>
              <a:rPr lang="en-US" sz="1800" dirty="0"/>
              <a:t> </a:t>
            </a:r>
            <a:r>
              <a:rPr lang="en-US" sz="1800" dirty="0" err="1"/>
              <a:t>elluviimist</a:t>
            </a:r>
            <a:r>
              <a:rPr lang="en-US" sz="1800" dirty="0"/>
              <a:t> </a:t>
            </a:r>
            <a:r>
              <a:rPr lang="en-US" sz="1800" dirty="0" err="1"/>
              <a:t>tõendava</a:t>
            </a:r>
            <a:r>
              <a:rPr lang="et-EE" sz="1800" dirty="0"/>
              <a:t> </a:t>
            </a:r>
            <a:r>
              <a:rPr lang="en-US" sz="1800" dirty="0" err="1"/>
              <a:t>dokumendid</a:t>
            </a:r>
            <a:r>
              <a:rPr lang="en-US" sz="1800" dirty="0"/>
              <a:t> ja </a:t>
            </a:r>
            <a:r>
              <a:rPr lang="en-US" sz="1800" dirty="0" err="1"/>
              <a:t>fotod</a:t>
            </a:r>
            <a:r>
              <a:rPr lang="et-EE" sz="1800" dirty="0"/>
              <a:t> (iga eraldiseisva ürituse kohta)</a:t>
            </a:r>
            <a:r>
              <a:rPr lang="en-US" sz="1800" dirty="0"/>
              <a:t>, </a:t>
            </a:r>
            <a:r>
              <a:rPr lang="en-US" sz="1800" dirty="0" err="1"/>
              <a:t>muud</a:t>
            </a:r>
            <a:r>
              <a:rPr lang="en-US" sz="1800" dirty="0"/>
              <a:t> </a:t>
            </a:r>
            <a:r>
              <a:rPr lang="en-US" sz="1800" dirty="0" err="1"/>
              <a:t>asjakohased</a:t>
            </a:r>
            <a:r>
              <a:rPr lang="en-US" sz="1800" dirty="0"/>
              <a:t> </a:t>
            </a:r>
            <a:r>
              <a:rPr lang="en-US" sz="1800" dirty="0" err="1"/>
              <a:t>tõendid</a:t>
            </a:r>
            <a:r>
              <a:rPr lang="en-US" sz="1800" dirty="0"/>
              <a:t> ja </a:t>
            </a:r>
            <a:r>
              <a:rPr lang="en-US" sz="1800" dirty="0" err="1"/>
              <a:t>andmed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t-EE" sz="1800" dirty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698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A1FACED-D826-6946-515F-95032DA56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401935"/>
            <a:ext cx="10364452" cy="53892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200" b="1" dirty="0" err="1"/>
              <a:t>Miniprojekti</a:t>
            </a:r>
            <a:r>
              <a:rPr lang="en-US" sz="3200" b="1" dirty="0"/>
              <a:t> </a:t>
            </a:r>
            <a:r>
              <a:rPr lang="en-US" sz="3200" b="1" dirty="0" err="1"/>
              <a:t>elluviija</a:t>
            </a:r>
            <a:r>
              <a:rPr lang="en-US" sz="3200" b="1" dirty="0"/>
              <a:t> on </a:t>
            </a:r>
            <a:r>
              <a:rPr lang="en-US" sz="3200" b="1" dirty="0" err="1"/>
              <a:t>kohustatud</a:t>
            </a:r>
            <a:r>
              <a:rPr lang="en-US" sz="3200" b="1" dirty="0"/>
              <a:t>:</a:t>
            </a:r>
          </a:p>
          <a:p>
            <a:pPr marL="0" indent="0">
              <a:buNone/>
            </a:pPr>
            <a:r>
              <a:rPr lang="et-EE" dirty="0"/>
              <a:t>	</a:t>
            </a:r>
          </a:p>
          <a:p>
            <a:pPr marL="0" indent="0">
              <a:buNone/>
            </a:pPr>
            <a:r>
              <a:rPr lang="et-EE" sz="2600" dirty="0"/>
              <a:t>	</a:t>
            </a:r>
            <a:r>
              <a:rPr lang="en-US" sz="3600" dirty="0"/>
              <a:t>1) </a:t>
            </a:r>
            <a:r>
              <a:rPr lang="en-US" sz="3600" dirty="0" err="1"/>
              <a:t>tagama</a:t>
            </a:r>
            <a:r>
              <a:rPr lang="en-US" sz="3600" dirty="0"/>
              <a:t> </a:t>
            </a:r>
            <a:r>
              <a:rPr lang="en-US" sz="3600" dirty="0" err="1"/>
              <a:t>projekti</a:t>
            </a:r>
            <a:r>
              <a:rPr lang="en-US" sz="3600" dirty="0"/>
              <a:t> </a:t>
            </a:r>
            <a:r>
              <a:rPr lang="en-US" sz="3600" dirty="0" err="1"/>
              <a:t>elluviimise</a:t>
            </a:r>
            <a:r>
              <a:rPr lang="en-US" sz="3600" dirty="0"/>
              <a:t> </a:t>
            </a:r>
            <a:r>
              <a:rPr lang="en-US" sz="3600" dirty="0" err="1"/>
              <a:t>ettenähtud</a:t>
            </a:r>
            <a:r>
              <a:rPr lang="en-US" sz="3600" dirty="0"/>
              <a:t> </a:t>
            </a:r>
            <a:r>
              <a:rPr lang="en-US" sz="3600" dirty="0" err="1"/>
              <a:t>tingimustel</a:t>
            </a:r>
            <a:r>
              <a:rPr lang="en-US" sz="3600" dirty="0"/>
              <a:t> ja </a:t>
            </a:r>
            <a:r>
              <a:rPr lang="en-US" sz="3600" b="1" dirty="0" err="1"/>
              <a:t>nõutud</a:t>
            </a:r>
            <a:r>
              <a:rPr lang="en-US" sz="3600" b="1" dirty="0"/>
              <a:t> </a:t>
            </a:r>
            <a:r>
              <a:rPr lang="en-US" sz="3600" b="1" dirty="0" err="1"/>
              <a:t>tulemuse</a:t>
            </a:r>
            <a:r>
              <a:rPr lang="en-US" sz="3600" b="1" dirty="0"/>
              <a:t> </a:t>
            </a:r>
            <a:r>
              <a:rPr lang="en-US" sz="3600" b="1" dirty="0" err="1"/>
              <a:t>saavutamise</a:t>
            </a:r>
            <a:r>
              <a:rPr lang="en-US" sz="3600" dirty="0"/>
              <a:t>;</a:t>
            </a:r>
          </a:p>
          <a:p>
            <a:pPr marL="0" indent="0">
              <a:buNone/>
            </a:pPr>
            <a:r>
              <a:rPr lang="et-EE" sz="3600" dirty="0"/>
              <a:t>	</a:t>
            </a:r>
            <a:r>
              <a:rPr lang="en-US" sz="3600" dirty="0"/>
              <a:t>2) </a:t>
            </a:r>
            <a:r>
              <a:rPr lang="en-US" sz="3600" dirty="0" err="1"/>
              <a:t>tagama</a:t>
            </a:r>
            <a:r>
              <a:rPr lang="en-US" sz="3600" dirty="0"/>
              <a:t> </a:t>
            </a:r>
            <a:r>
              <a:rPr lang="en-US" sz="3600" dirty="0" err="1"/>
              <a:t>tegevusteks</a:t>
            </a:r>
            <a:r>
              <a:rPr lang="en-US" sz="3600" dirty="0"/>
              <a:t> </a:t>
            </a:r>
            <a:r>
              <a:rPr lang="en-US" sz="3600" dirty="0" err="1"/>
              <a:t>vajaliku</a:t>
            </a:r>
            <a:r>
              <a:rPr lang="en-US" sz="3600" dirty="0"/>
              <a:t> </a:t>
            </a:r>
            <a:r>
              <a:rPr lang="en-US" sz="3600" dirty="0" err="1"/>
              <a:t>kvalifikatsiooniga</a:t>
            </a:r>
            <a:r>
              <a:rPr lang="en-US" sz="3600" dirty="0"/>
              <a:t> </a:t>
            </a:r>
            <a:r>
              <a:rPr lang="en-US" sz="3600" dirty="0" err="1"/>
              <a:t>isikute</a:t>
            </a:r>
            <a:r>
              <a:rPr lang="en-US" sz="3600" dirty="0"/>
              <a:t> </a:t>
            </a:r>
            <a:r>
              <a:rPr lang="en-US" sz="3600" dirty="0" err="1"/>
              <a:t>olemasolu</a:t>
            </a:r>
            <a:r>
              <a:rPr lang="en-US" sz="3600" dirty="0"/>
              <a:t> ja </a:t>
            </a:r>
            <a:r>
              <a:rPr lang="en-US" sz="3600" dirty="0" err="1"/>
              <a:t>õiguslikud</a:t>
            </a:r>
            <a:r>
              <a:rPr lang="et-EE" sz="3600" dirty="0"/>
              <a:t> e</a:t>
            </a:r>
            <a:r>
              <a:rPr lang="en-US" sz="3600" dirty="0" err="1"/>
              <a:t>eldused</a:t>
            </a:r>
            <a:r>
              <a:rPr lang="en-US" sz="3600" dirty="0"/>
              <a:t>;</a:t>
            </a:r>
          </a:p>
          <a:p>
            <a:pPr marL="0" indent="0">
              <a:buNone/>
            </a:pPr>
            <a:r>
              <a:rPr lang="et-EE" sz="3600" dirty="0"/>
              <a:t>	</a:t>
            </a:r>
            <a:r>
              <a:rPr lang="en-US" sz="3600" dirty="0"/>
              <a:t>3) </a:t>
            </a:r>
            <a:r>
              <a:rPr lang="et-EE" sz="3600" dirty="0"/>
              <a:t> ARUANDLUS: </a:t>
            </a:r>
            <a:r>
              <a:rPr lang="en-US" sz="3600" b="1" dirty="0">
                <a:solidFill>
                  <a:srgbClr val="77A2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</a:t>
            </a:r>
            <a:r>
              <a:rPr lang="et-EE" sz="3600" b="1" dirty="0">
                <a:solidFill>
                  <a:srgbClr val="77A2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3600" b="1" dirty="0">
                <a:solidFill>
                  <a:srgbClr val="77A2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t-EE" sz="3600" b="1" dirty="0">
                <a:solidFill>
                  <a:srgbClr val="77A2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3600" b="1" dirty="0">
                <a:solidFill>
                  <a:srgbClr val="77A2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</a:t>
            </a:r>
            <a:r>
              <a:rPr lang="en-US" sz="3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600" dirty="0" err="1"/>
              <a:t>õige</a:t>
            </a:r>
            <a:r>
              <a:rPr lang="en-US" sz="3600" dirty="0"/>
              <a:t> ja </a:t>
            </a:r>
            <a:r>
              <a:rPr lang="en-US" sz="3600" dirty="0" err="1"/>
              <a:t>täieliku</a:t>
            </a:r>
            <a:r>
              <a:rPr lang="en-US" sz="3600" dirty="0"/>
              <a:t> </a:t>
            </a:r>
            <a:r>
              <a:rPr lang="en-US" sz="3600" dirty="0" err="1"/>
              <a:t>teabe</a:t>
            </a:r>
            <a:r>
              <a:rPr lang="et-EE" sz="3600" dirty="0"/>
              <a:t> </a:t>
            </a:r>
            <a:r>
              <a:rPr lang="en-US" sz="3600" dirty="0"/>
              <a:t>, </a:t>
            </a:r>
            <a:r>
              <a:rPr lang="en-US" sz="3600" dirty="0" err="1"/>
              <a:t>korrektse</a:t>
            </a:r>
            <a:r>
              <a:rPr lang="en-US" sz="3600" dirty="0"/>
              <a:t> </a:t>
            </a:r>
            <a:r>
              <a:rPr lang="en-US" sz="3600" dirty="0" err="1"/>
              <a:t>dokumendi</a:t>
            </a:r>
            <a:r>
              <a:rPr lang="en-US" sz="3600" dirty="0"/>
              <a:t> ja </a:t>
            </a:r>
            <a:r>
              <a:rPr lang="en-US" sz="3600" dirty="0" err="1"/>
              <a:t>aruande</a:t>
            </a:r>
            <a:r>
              <a:rPr lang="en-US" sz="3600" dirty="0"/>
              <a:t> </a:t>
            </a:r>
            <a:r>
              <a:rPr lang="en-US" sz="3600" dirty="0" err="1"/>
              <a:t>projekti</a:t>
            </a:r>
            <a:r>
              <a:rPr lang="en-US" sz="3600" dirty="0"/>
              <a:t> </a:t>
            </a:r>
            <a:r>
              <a:rPr lang="en-US" sz="3600" dirty="0" err="1"/>
              <a:t>teostamise</a:t>
            </a:r>
            <a:r>
              <a:rPr lang="en-US" sz="3600" dirty="0"/>
              <a:t> ja</a:t>
            </a:r>
            <a:r>
              <a:rPr lang="et-EE" sz="3600" dirty="0"/>
              <a:t> </a:t>
            </a:r>
            <a:r>
              <a:rPr lang="en-US" sz="3600" dirty="0" err="1"/>
              <a:t>mõjude</a:t>
            </a:r>
            <a:r>
              <a:rPr lang="en-US" sz="3600" dirty="0"/>
              <a:t> </a:t>
            </a:r>
            <a:r>
              <a:rPr lang="en-US" sz="3600" dirty="0" err="1"/>
              <a:t>kohta</a:t>
            </a:r>
            <a:r>
              <a:rPr lang="en-US" sz="3600" dirty="0"/>
              <a:t> </a:t>
            </a:r>
            <a:r>
              <a:rPr lang="en-US" sz="3600" dirty="0" err="1"/>
              <a:t>tähtajaks</a:t>
            </a:r>
            <a:r>
              <a:rPr lang="en-US" sz="3600" dirty="0"/>
              <a:t> ja </a:t>
            </a:r>
            <a:r>
              <a:rPr lang="en-US" sz="3600" dirty="0" err="1"/>
              <a:t>nõutud</a:t>
            </a:r>
            <a:r>
              <a:rPr lang="en-US" sz="3600" dirty="0"/>
              <a:t> </a:t>
            </a:r>
            <a:r>
              <a:rPr lang="en-US" sz="3600" dirty="0" err="1"/>
              <a:t>viisil</a:t>
            </a:r>
            <a:r>
              <a:rPr lang="en-US" sz="3600" dirty="0"/>
              <a:t>, </a:t>
            </a:r>
            <a:r>
              <a:rPr lang="en-US" sz="3600" dirty="0" err="1"/>
              <a:t>sealhulgas</a:t>
            </a:r>
            <a:r>
              <a:rPr lang="en-US" sz="3600" dirty="0"/>
              <a:t> </a:t>
            </a:r>
            <a:r>
              <a:rPr lang="en-US" sz="3600" dirty="0" err="1"/>
              <a:t>seire</a:t>
            </a:r>
            <a:r>
              <a:rPr lang="et-EE" sz="3600" dirty="0"/>
              <a:t>ANDMED</a:t>
            </a:r>
            <a:r>
              <a:rPr lang="en-US" sz="3600" dirty="0"/>
              <a:t>;</a:t>
            </a:r>
            <a:endParaRPr lang="et-EE" sz="3600" dirty="0"/>
          </a:p>
          <a:p>
            <a:pPr marL="0" indent="0">
              <a:buNone/>
            </a:pPr>
            <a:r>
              <a:rPr lang="et-EE" sz="3500" dirty="0"/>
              <a:t>	4) </a:t>
            </a:r>
            <a:r>
              <a:rPr lang="en-US" sz="3500" dirty="0" err="1"/>
              <a:t>Minivooru</a:t>
            </a:r>
            <a:r>
              <a:rPr lang="en-US" sz="3500" dirty="0"/>
              <a:t> </a:t>
            </a:r>
            <a:r>
              <a:rPr lang="en-US" sz="3500" dirty="0" err="1"/>
              <a:t>projekt</a:t>
            </a:r>
            <a:r>
              <a:rPr lang="en-US" sz="3500" dirty="0"/>
              <a:t> </a:t>
            </a:r>
            <a:r>
              <a:rPr lang="en-US" sz="3500" dirty="0" err="1"/>
              <a:t>viiakse</a:t>
            </a:r>
            <a:r>
              <a:rPr lang="en-US" sz="3500" dirty="0"/>
              <a:t> </a:t>
            </a:r>
            <a:r>
              <a:rPr lang="en-US" sz="3500" dirty="0" err="1"/>
              <a:t>ellu</a:t>
            </a:r>
            <a:r>
              <a:rPr lang="en-US" sz="3500" dirty="0"/>
              <a:t> </a:t>
            </a:r>
            <a:r>
              <a:rPr lang="en-US" sz="3500" dirty="0" err="1"/>
              <a:t>kuni</a:t>
            </a:r>
            <a:r>
              <a:rPr lang="en-US" sz="3500" dirty="0"/>
              <a:t> </a:t>
            </a:r>
            <a:r>
              <a:rPr lang="en-US" sz="3500" dirty="0" err="1"/>
              <a:t>kahe</a:t>
            </a:r>
            <a:r>
              <a:rPr lang="en-US" sz="3500" dirty="0"/>
              <a:t> </a:t>
            </a:r>
            <a:r>
              <a:rPr lang="en-US" sz="3500" dirty="0" err="1"/>
              <a:t>aasta</a:t>
            </a:r>
            <a:r>
              <a:rPr lang="en-US" sz="3500" dirty="0"/>
              <a:t> </a:t>
            </a:r>
            <a:r>
              <a:rPr lang="en-US" sz="3500" dirty="0" err="1"/>
              <a:t>jooksul</a:t>
            </a:r>
            <a:r>
              <a:rPr lang="en-US" sz="3500" dirty="0"/>
              <a:t> alates </a:t>
            </a:r>
            <a:r>
              <a:rPr lang="en-US" sz="3500" dirty="0" err="1"/>
              <a:t>rahastamisotsusest</a:t>
            </a:r>
            <a:r>
              <a:rPr lang="en-US" sz="3500" dirty="0"/>
              <a:t> ja </a:t>
            </a:r>
            <a:r>
              <a:rPr lang="en-US" sz="3500" dirty="0" err="1"/>
              <a:t>projekti</a:t>
            </a:r>
            <a:r>
              <a:rPr lang="en-US" sz="3500" dirty="0"/>
              <a:t> </a:t>
            </a:r>
            <a:r>
              <a:rPr lang="en-US" sz="3500" dirty="0" err="1"/>
              <a:t>aruanne</a:t>
            </a:r>
            <a:r>
              <a:rPr lang="en-US" sz="3500" dirty="0"/>
              <a:t> </a:t>
            </a:r>
            <a:r>
              <a:rPr lang="en-US" sz="3500" dirty="0" err="1"/>
              <a:t>esitatakse</a:t>
            </a:r>
            <a:r>
              <a:rPr lang="en-US" sz="3500" dirty="0"/>
              <a:t> </a:t>
            </a:r>
            <a:r>
              <a:rPr lang="en-US" sz="3500" dirty="0" err="1"/>
              <a:t>tegevusrühmale</a:t>
            </a:r>
            <a:r>
              <a:rPr lang="en-US" sz="3500" dirty="0"/>
              <a:t> </a:t>
            </a:r>
            <a:r>
              <a:rPr lang="en-US" sz="3500" dirty="0" err="1"/>
              <a:t>hiljemalt</a:t>
            </a:r>
            <a:r>
              <a:rPr lang="en-US" sz="3500" dirty="0"/>
              <a:t> </a:t>
            </a:r>
            <a:r>
              <a:rPr lang="en-US" sz="3500" dirty="0" err="1"/>
              <a:t>ühe</a:t>
            </a:r>
            <a:r>
              <a:rPr lang="en-US" sz="3500" dirty="0"/>
              <a:t> </a:t>
            </a:r>
            <a:r>
              <a:rPr lang="en-US" sz="3500" dirty="0" err="1"/>
              <a:t>kuu</a:t>
            </a:r>
            <a:r>
              <a:rPr lang="en-US" sz="3500" dirty="0"/>
              <a:t> </a:t>
            </a:r>
            <a:r>
              <a:rPr lang="en-US" sz="3500" dirty="0" err="1"/>
              <a:t>jooksul</a:t>
            </a:r>
            <a:r>
              <a:rPr lang="en-US" sz="3500" dirty="0"/>
              <a:t> </a:t>
            </a:r>
            <a:r>
              <a:rPr lang="en-US" sz="3500" dirty="0" err="1"/>
              <a:t>pärast</a:t>
            </a:r>
            <a:r>
              <a:rPr lang="en-US" sz="3500" dirty="0"/>
              <a:t> </a:t>
            </a:r>
            <a:r>
              <a:rPr lang="en-US" sz="3500" dirty="0" err="1"/>
              <a:t>projekti</a:t>
            </a:r>
            <a:r>
              <a:rPr lang="en-US" sz="3500" dirty="0"/>
              <a:t> </a:t>
            </a:r>
            <a:r>
              <a:rPr lang="en-US" sz="3500" dirty="0" err="1"/>
              <a:t>tegevuste</a:t>
            </a:r>
            <a:r>
              <a:rPr lang="en-US" sz="3500" dirty="0"/>
              <a:t> </a:t>
            </a:r>
            <a:r>
              <a:rPr lang="en-US" sz="3500" dirty="0" err="1"/>
              <a:t>lõpetamist</a:t>
            </a:r>
            <a:r>
              <a:rPr lang="en-US" sz="3500" dirty="0"/>
              <a:t> (</a:t>
            </a:r>
            <a:r>
              <a:rPr lang="en-US" sz="3500" dirty="0" err="1"/>
              <a:t>viimase</a:t>
            </a:r>
            <a:r>
              <a:rPr lang="en-US" sz="3500" dirty="0"/>
              <a:t> </a:t>
            </a:r>
            <a:r>
              <a:rPr lang="en-US" sz="3500" dirty="0" err="1"/>
              <a:t>kuludokumendi</a:t>
            </a:r>
            <a:r>
              <a:rPr lang="en-US" sz="3500" dirty="0"/>
              <a:t> </a:t>
            </a:r>
            <a:r>
              <a:rPr lang="en-US" sz="3500" dirty="0" err="1"/>
              <a:t>saamise</a:t>
            </a:r>
            <a:r>
              <a:rPr lang="en-US" sz="3500" dirty="0"/>
              <a:t> </a:t>
            </a:r>
            <a:r>
              <a:rPr lang="en-US" sz="3500" dirty="0" err="1"/>
              <a:t>kuupäev</a:t>
            </a:r>
            <a:r>
              <a:rPr lang="en-US" sz="3500" dirty="0"/>
              <a:t> </a:t>
            </a:r>
            <a:r>
              <a:rPr lang="en-US" sz="3500" dirty="0" err="1"/>
              <a:t>maksimaalselt</a:t>
            </a:r>
            <a:r>
              <a:rPr lang="en-US" sz="3500" dirty="0"/>
              <a:t> 14 </a:t>
            </a:r>
            <a:r>
              <a:rPr lang="en-US" sz="3500" dirty="0" err="1"/>
              <a:t>kalendripäeva</a:t>
            </a:r>
            <a:r>
              <a:rPr lang="en-US" sz="3500" dirty="0"/>
              <a:t> </a:t>
            </a:r>
            <a:r>
              <a:rPr lang="en-US" sz="3500" dirty="0" err="1"/>
              <a:t>peale</a:t>
            </a:r>
            <a:r>
              <a:rPr lang="en-US" sz="3500" dirty="0"/>
              <a:t> </a:t>
            </a:r>
            <a:r>
              <a:rPr lang="en-US" sz="3500" dirty="0" err="1"/>
              <a:t>tegevuste</a:t>
            </a:r>
            <a:r>
              <a:rPr lang="en-US" sz="3500" dirty="0"/>
              <a:t> </a:t>
            </a:r>
            <a:r>
              <a:rPr lang="en-US" sz="3500" dirty="0" err="1"/>
              <a:t>toimumist</a:t>
            </a:r>
            <a:r>
              <a:rPr lang="en-US" sz="3500" dirty="0"/>
              <a:t>)</a:t>
            </a:r>
          </a:p>
          <a:p>
            <a:pPr marL="0" indent="0">
              <a:buNone/>
            </a:pPr>
            <a:r>
              <a:rPr lang="et-EE" sz="3600" dirty="0"/>
              <a:t>	5</a:t>
            </a:r>
            <a:r>
              <a:rPr lang="en-US" sz="3600" dirty="0"/>
              <a:t>) </a:t>
            </a:r>
            <a:r>
              <a:rPr lang="en-US" sz="3600" dirty="0" err="1"/>
              <a:t>tõendama</a:t>
            </a:r>
            <a:r>
              <a:rPr lang="en-US" sz="3600" dirty="0"/>
              <a:t> </a:t>
            </a:r>
            <a:r>
              <a:rPr lang="en-US" sz="3600" dirty="0" err="1"/>
              <a:t>toetuse</a:t>
            </a:r>
            <a:r>
              <a:rPr lang="en-US" sz="3600" dirty="0"/>
              <a:t> </a:t>
            </a:r>
            <a:r>
              <a:rPr lang="en-US" sz="3600" dirty="0" err="1"/>
              <a:t>makse</a:t>
            </a:r>
            <a:r>
              <a:rPr lang="en-US" sz="3600" dirty="0"/>
              <a:t> </a:t>
            </a:r>
            <a:r>
              <a:rPr lang="en-US" sz="3600" dirty="0" err="1"/>
              <a:t>aluseks</a:t>
            </a:r>
            <a:r>
              <a:rPr lang="en-US" sz="3600" dirty="0"/>
              <a:t> </a:t>
            </a:r>
            <a:r>
              <a:rPr lang="en-US" sz="3600" dirty="0" err="1"/>
              <a:t>olevate</a:t>
            </a:r>
            <a:r>
              <a:rPr lang="en-US" sz="3600" dirty="0"/>
              <a:t> </a:t>
            </a:r>
            <a:r>
              <a:rPr lang="en-US" sz="3600" dirty="0" err="1"/>
              <a:t>tingimuste</a:t>
            </a:r>
            <a:r>
              <a:rPr lang="en-US" sz="3600" dirty="0"/>
              <a:t> </a:t>
            </a:r>
            <a:r>
              <a:rPr lang="en-US" sz="3600" dirty="0" err="1"/>
              <a:t>täitmist</a:t>
            </a:r>
            <a:r>
              <a:rPr lang="et-EE" sz="3600" dirty="0"/>
              <a:t> </a:t>
            </a:r>
            <a:endParaRPr lang="en-US" sz="3600" dirty="0"/>
          </a:p>
          <a:p>
            <a:pPr marL="0" indent="0">
              <a:buNone/>
            </a:pPr>
            <a:r>
              <a:rPr lang="et-EE" sz="3600" dirty="0"/>
              <a:t>	6</a:t>
            </a:r>
            <a:r>
              <a:rPr lang="en-US" sz="3600" dirty="0"/>
              <a:t>) </a:t>
            </a:r>
            <a:r>
              <a:rPr lang="en-US" sz="3600" dirty="0" err="1"/>
              <a:t>teavitama</a:t>
            </a:r>
            <a:r>
              <a:rPr lang="en-US" sz="3600" dirty="0"/>
              <a:t> </a:t>
            </a:r>
            <a:r>
              <a:rPr lang="et-EE" sz="3600" dirty="0" err="1"/>
              <a:t>paik´I</a:t>
            </a:r>
            <a:r>
              <a:rPr lang="en-US" sz="3600" dirty="0"/>
              <a:t> </a:t>
            </a:r>
            <a:r>
              <a:rPr lang="en-US" sz="3600" dirty="0" err="1"/>
              <a:t>viivitamata</a:t>
            </a:r>
            <a:r>
              <a:rPr lang="en-US" sz="3600" dirty="0"/>
              <a:t> </a:t>
            </a:r>
            <a:r>
              <a:rPr lang="en-US" sz="3600" dirty="0" err="1"/>
              <a:t>kirjalikult</a:t>
            </a:r>
            <a:r>
              <a:rPr lang="en-US" sz="3600" dirty="0"/>
              <a:t> </a:t>
            </a:r>
            <a:r>
              <a:rPr lang="en-US" sz="3600" dirty="0" err="1"/>
              <a:t>või</a:t>
            </a:r>
            <a:r>
              <a:rPr lang="en-US" sz="3600" dirty="0"/>
              <a:t> </a:t>
            </a:r>
            <a:r>
              <a:rPr lang="en-US" sz="3600" dirty="0" err="1"/>
              <a:t>kirjalikku</a:t>
            </a:r>
            <a:r>
              <a:rPr lang="et-EE" sz="3600" dirty="0"/>
              <a:t> </a:t>
            </a:r>
            <a:r>
              <a:rPr lang="en-US" sz="3600" dirty="0" err="1"/>
              <a:t>taasesitamist</a:t>
            </a:r>
            <a:r>
              <a:rPr lang="en-US" sz="3600" dirty="0"/>
              <a:t> </a:t>
            </a:r>
            <a:r>
              <a:rPr lang="en-US" sz="3600" dirty="0" err="1"/>
              <a:t>võimaldavas</a:t>
            </a:r>
            <a:r>
              <a:rPr lang="en-US" sz="3600" dirty="0"/>
              <a:t> </a:t>
            </a:r>
            <a:r>
              <a:rPr lang="en-US" sz="3600" dirty="0" err="1"/>
              <a:t>vormis</a:t>
            </a:r>
            <a:r>
              <a:rPr lang="en-US" sz="3600" dirty="0"/>
              <a:t> </a:t>
            </a:r>
            <a:r>
              <a:rPr lang="en-US" sz="3600" dirty="0" err="1"/>
              <a:t>taotluses</a:t>
            </a:r>
            <a:r>
              <a:rPr lang="en-US" sz="3600" dirty="0"/>
              <a:t> </a:t>
            </a:r>
            <a:r>
              <a:rPr lang="en-US" sz="3600" dirty="0" err="1"/>
              <a:t>esitatud</a:t>
            </a:r>
            <a:r>
              <a:rPr lang="en-US" sz="3600" dirty="0"/>
              <a:t> </a:t>
            </a:r>
            <a:r>
              <a:rPr lang="en-US" sz="3600" dirty="0" err="1"/>
              <a:t>või</a:t>
            </a:r>
            <a:r>
              <a:rPr lang="en-US" sz="3600" dirty="0"/>
              <a:t> </a:t>
            </a:r>
            <a:r>
              <a:rPr lang="en-US" sz="3600" dirty="0" err="1"/>
              <a:t>projektiga</a:t>
            </a:r>
            <a:r>
              <a:rPr lang="en-US" sz="3600" dirty="0"/>
              <a:t> </a:t>
            </a:r>
            <a:r>
              <a:rPr lang="en-US" sz="3600" dirty="0" err="1"/>
              <a:t>seotud</a:t>
            </a:r>
            <a:r>
              <a:rPr lang="en-US" sz="3600" dirty="0"/>
              <a:t> </a:t>
            </a:r>
            <a:r>
              <a:rPr lang="en-US" sz="3600" dirty="0" err="1"/>
              <a:t>andmete</a:t>
            </a:r>
            <a:r>
              <a:rPr lang="et-EE" sz="3600" dirty="0"/>
              <a:t> </a:t>
            </a:r>
            <a:r>
              <a:rPr lang="en-US" sz="3600" dirty="0" err="1"/>
              <a:t>muutumisest</a:t>
            </a:r>
            <a:r>
              <a:rPr lang="en-US" sz="3600" dirty="0"/>
              <a:t>;</a:t>
            </a:r>
          </a:p>
          <a:p>
            <a:pPr marL="0" indent="0">
              <a:buNone/>
            </a:pPr>
            <a:r>
              <a:rPr lang="et-EE" sz="3600" dirty="0"/>
              <a:t>	7</a:t>
            </a:r>
            <a:r>
              <a:rPr lang="en-US" sz="3600" dirty="0"/>
              <a:t>) </a:t>
            </a:r>
            <a:r>
              <a:rPr lang="en-US" sz="3600" dirty="0" err="1"/>
              <a:t>võimaldama</a:t>
            </a:r>
            <a:r>
              <a:rPr lang="en-US" sz="3600" dirty="0"/>
              <a:t> </a:t>
            </a:r>
            <a:r>
              <a:rPr lang="en-US" sz="3600" dirty="0" err="1"/>
              <a:t>audiitoril</a:t>
            </a:r>
            <a:r>
              <a:rPr lang="en-US" sz="3600" dirty="0"/>
              <a:t> ja </a:t>
            </a:r>
            <a:r>
              <a:rPr lang="en-US" sz="3600" dirty="0" err="1"/>
              <a:t>kontrollijal</a:t>
            </a:r>
            <a:r>
              <a:rPr lang="en-US" sz="3600" dirty="0"/>
              <a:t> </a:t>
            </a:r>
            <a:r>
              <a:rPr lang="en-US" sz="3600" dirty="0" err="1"/>
              <a:t>viibida</a:t>
            </a:r>
            <a:r>
              <a:rPr lang="en-US" sz="3600" dirty="0"/>
              <a:t> </a:t>
            </a:r>
            <a:r>
              <a:rPr lang="en-US" sz="3600" dirty="0" err="1"/>
              <a:t>projektiga</a:t>
            </a:r>
            <a:r>
              <a:rPr lang="en-US" sz="3600" dirty="0"/>
              <a:t> </a:t>
            </a:r>
            <a:r>
              <a:rPr lang="en-US" sz="3600" dirty="0" err="1"/>
              <a:t>seotud</a:t>
            </a:r>
            <a:r>
              <a:rPr lang="en-US" sz="3600" dirty="0"/>
              <a:t> </a:t>
            </a:r>
            <a:r>
              <a:rPr lang="en-US" sz="3600" dirty="0" err="1"/>
              <a:t>ruumides</a:t>
            </a:r>
            <a:r>
              <a:rPr lang="en-US" sz="3600" dirty="0"/>
              <a:t> ja</a:t>
            </a:r>
            <a:r>
              <a:rPr lang="et-EE" sz="3600" dirty="0"/>
              <a:t> </a:t>
            </a:r>
            <a:r>
              <a:rPr lang="en-US" sz="3600" dirty="0" err="1"/>
              <a:t>territooriumil</a:t>
            </a:r>
            <a:r>
              <a:rPr lang="en-US" sz="3600" dirty="0"/>
              <a:t>, </a:t>
            </a:r>
            <a:r>
              <a:rPr lang="en-US" sz="3600" dirty="0" err="1"/>
              <a:t>andma</a:t>
            </a:r>
            <a:r>
              <a:rPr lang="en-US" sz="3600" dirty="0"/>
              <a:t> </a:t>
            </a:r>
            <a:r>
              <a:rPr lang="en-US" sz="3600" dirty="0" err="1"/>
              <a:t>neile</a:t>
            </a:r>
            <a:r>
              <a:rPr lang="en-US" sz="3600" dirty="0"/>
              <a:t> </a:t>
            </a:r>
            <a:r>
              <a:rPr lang="en-US" sz="3600" dirty="0" err="1"/>
              <a:t>projekti</a:t>
            </a:r>
            <a:r>
              <a:rPr lang="en-US" sz="3600" dirty="0"/>
              <a:t> </a:t>
            </a:r>
            <a:r>
              <a:rPr lang="en-US" sz="3600" dirty="0" err="1"/>
              <a:t>elluviimise</a:t>
            </a:r>
            <a:r>
              <a:rPr lang="en-US" sz="3600" dirty="0"/>
              <a:t> ja </a:t>
            </a:r>
            <a:r>
              <a:rPr lang="en-US" sz="3600" dirty="0" err="1"/>
              <a:t>toetuse</a:t>
            </a:r>
            <a:r>
              <a:rPr lang="en-US" sz="3600" dirty="0"/>
              <a:t> </a:t>
            </a:r>
            <a:r>
              <a:rPr lang="en-US" sz="3600" dirty="0" err="1"/>
              <a:t>kasutamise</a:t>
            </a:r>
            <a:r>
              <a:rPr lang="en-US" sz="3600" dirty="0"/>
              <a:t> </a:t>
            </a:r>
            <a:r>
              <a:rPr lang="en-US" sz="3600" dirty="0" err="1"/>
              <a:t>kohta</a:t>
            </a:r>
            <a:r>
              <a:rPr lang="en-US" sz="3600" dirty="0"/>
              <a:t> </a:t>
            </a:r>
            <a:r>
              <a:rPr lang="en-US" sz="3600" dirty="0" err="1"/>
              <a:t>suulisi</a:t>
            </a:r>
            <a:r>
              <a:rPr lang="en-US" sz="3600" dirty="0"/>
              <a:t> ja</a:t>
            </a:r>
            <a:r>
              <a:rPr lang="et-EE" sz="3600" dirty="0"/>
              <a:t> </a:t>
            </a:r>
            <a:r>
              <a:rPr lang="en-US" sz="3600" dirty="0" err="1"/>
              <a:t>kirjalikke</a:t>
            </a:r>
            <a:r>
              <a:rPr lang="en-US" sz="3600" dirty="0"/>
              <a:t> </a:t>
            </a:r>
            <a:r>
              <a:rPr lang="en-US" sz="3600" dirty="0" err="1"/>
              <a:t>selgitusi</a:t>
            </a:r>
            <a:r>
              <a:rPr lang="en-US" sz="3600" dirty="0"/>
              <a:t> </a:t>
            </a:r>
            <a:r>
              <a:rPr lang="en-US" sz="3600" dirty="0" err="1"/>
              <a:t>ning</a:t>
            </a:r>
            <a:r>
              <a:rPr lang="en-US" sz="3600" dirty="0"/>
              <a:t> </a:t>
            </a:r>
            <a:r>
              <a:rPr lang="en-US" sz="3600" dirty="0" err="1"/>
              <a:t>andmeid</a:t>
            </a:r>
            <a:r>
              <a:rPr lang="en-US" sz="3600" dirty="0"/>
              <a:t>, </a:t>
            </a:r>
            <a:r>
              <a:rPr lang="en-US" sz="3600" dirty="0" err="1"/>
              <a:t>sealhulgas</a:t>
            </a:r>
            <a:r>
              <a:rPr lang="en-US" sz="3600" dirty="0"/>
              <a:t> </a:t>
            </a:r>
            <a:r>
              <a:rPr lang="en-US" sz="3600" dirty="0" err="1"/>
              <a:t>väljavõtteid</a:t>
            </a:r>
            <a:r>
              <a:rPr lang="en-US" sz="3600" dirty="0"/>
              <a:t> </a:t>
            </a:r>
            <a:r>
              <a:rPr lang="en-US" sz="3600" dirty="0" err="1"/>
              <a:t>raamatupidamisprogrammist</a:t>
            </a:r>
            <a:r>
              <a:rPr lang="en-US" sz="3600" dirty="0"/>
              <a:t> ja</a:t>
            </a:r>
            <a:r>
              <a:rPr lang="et-EE" sz="3600" dirty="0"/>
              <a:t> </a:t>
            </a:r>
            <a:r>
              <a:rPr lang="en-US" sz="3600" dirty="0" err="1"/>
              <a:t>pangakontost</a:t>
            </a:r>
            <a:r>
              <a:rPr lang="en-US" sz="3600" dirty="0"/>
              <a:t>, </a:t>
            </a:r>
            <a:r>
              <a:rPr lang="en-US" sz="3600" dirty="0" err="1"/>
              <a:t>ning</a:t>
            </a:r>
            <a:r>
              <a:rPr lang="en-US" sz="3600" dirty="0"/>
              <a:t> </a:t>
            </a:r>
            <a:r>
              <a:rPr lang="en-US" sz="3600" dirty="0" err="1"/>
              <a:t>võimaldama</a:t>
            </a:r>
            <a:r>
              <a:rPr lang="en-US" sz="3600" dirty="0"/>
              <a:t> </a:t>
            </a:r>
            <a:r>
              <a:rPr lang="en-US" sz="3600" dirty="0" err="1"/>
              <a:t>neil</a:t>
            </a:r>
            <a:r>
              <a:rPr lang="en-US" sz="3600" dirty="0"/>
              <a:t> </a:t>
            </a:r>
            <a:r>
              <a:rPr lang="en-US" sz="3600" dirty="0" err="1"/>
              <a:t>teha</a:t>
            </a:r>
            <a:r>
              <a:rPr lang="en-US" sz="3600" dirty="0"/>
              <a:t> </a:t>
            </a:r>
            <a:r>
              <a:rPr lang="en-US" sz="3600" dirty="0" err="1"/>
              <a:t>dokumentidest</a:t>
            </a:r>
            <a:r>
              <a:rPr lang="en-US" sz="3600" dirty="0"/>
              <a:t> </a:t>
            </a:r>
            <a:r>
              <a:rPr lang="en-US" sz="3600" dirty="0" err="1"/>
              <a:t>koopiaid</a:t>
            </a:r>
            <a:r>
              <a:rPr lang="en-US" sz="3600" dirty="0"/>
              <a:t> ja </a:t>
            </a:r>
            <a:r>
              <a:rPr lang="en-US" sz="3600" dirty="0" err="1"/>
              <a:t>väljavõtteid</a:t>
            </a:r>
            <a:r>
              <a:rPr lang="et-EE" sz="3600" dirty="0"/>
              <a:t> </a:t>
            </a:r>
            <a:r>
              <a:rPr lang="en-US" sz="3600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5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041C085-CC31-E538-3510-3998DA749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195233"/>
            <a:ext cx="10515600" cy="65247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dirty="0"/>
              <a:t>	 </a:t>
            </a:r>
            <a:r>
              <a:rPr lang="et-EE" sz="2600" b="1" dirty="0">
                <a:hlinkClick r:id="rId2" action="ppaction://hlinkfile"/>
              </a:rPr>
              <a:t>HUVIDE KONFLIKT</a:t>
            </a:r>
            <a:endParaRPr lang="en-US" sz="2600" b="1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Huvide</a:t>
            </a:r>
            <a:r>
              <a:rPr lang="en-US" dirty="0"/>
              <a:t> </a:t>
            </a:r>
            <a:r>
              <a:rPr lang="en-US" dirty="0" err="1"/>
              <a:t>konflikti</a:t>
            </a:r>
            <a:r>
              <a:rPr lang="en-US" dirty="0"/>
              <a:t> </a:t>
            </a:r>
            <a:r>
              <a:rPr lang="en-US" dirty="0" err="1"/>
              <a:t>ennetamiseks</a:t>
            </a:r>
            <a:r>
              <a:rPr lang="en-US" dirty="0"/>
              <a:t>, </a:t>
            </a:r>
            <a:r>
              <a:rPr lang="en-US" dirty="0" err="1"/>
              <a:t>tuvastamiseks</a:t>
            </a:r>
            <a:r>
              <a:rPr lang="en-US" dirty="0"/>
              <a:t> ja </a:t>
            </a:r>
            <a:r>
              <a:rPr lang="en-US" dirty="0" err="1"/>
              <a:t>kõrvaldamiseks</a:t>
            </a:r>
            <a:r>
              <a:rPr lang="en-US" dirty="0"/>
              <a:t> </a:t>
            </a:r>
            <a:r>
              <a:rPr lang="en-US" dirty="0" err="1"/>
              <a:t>järgitakse</a:t>
            </a:r>
            <a:r>
              <a:rPr lang="et-EE" dirty="0"/>
              <a:t> </a:t>
            </a:r>
            <a:r>
              <a:rPr lang="en-US" dirty="0" err="1"/>
              <a:t>taandamise</a:t>
            </a:r>
            <a:r>
              <a:rPr lang="en-US" dirty="0"/>
              <a:t> </a:t>
            </a:r>
            <a:r>
              <a:rPr lang="en-US" dirty="0" err="1"/>
              <a:t>reeglit</a:t>
            </a:r>
            <a:r>
              <a:rPr lang="en-US" dirty="0"/>
              <a:t> </a:t>
            </a:r>
            <a:r>
              <a:rPr lang="en-US" dirty="0" err="1"/>
              <a:t>kõigis</a:t>
            </a:r>
            <a:r>
              <a:rPr lang="en-US" dirty="0"/>
              <a:t> </a:t>
            </a:r>
            <a:r>
              <a:rPr lang="en-US" dirty="0" err="1"/>
              <a:t>etappides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t-EE" dirty="0"/>
              <a:t> 	</a:t>
            </a:r>
            <a:r>
              <a:rPr lang="en-US" dirty="0"/>
              <a:t>► </a:t>
            </a:r>
            <a:r>
              <a:rPr lang="en-US" dirty="0" err="1"/>
              <a:t>Nõustamine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Menetlemine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Hindamine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Paremusjärjestuse</a:t>
            </a:r>
            <a:r>
              <a:rPr lang="en-US" dirty="0"/>
              <a:t> </a:t>
            </a:r>
            <a:r>
              <a:rPr lang="en-US" dirty="0" err="1"/>
              <a:t>otsuse</a:t>
            </a:r>
            <a:r>
              <a:rPr lang="en-US" dirty="0"/>
              <a:t> </a:t>
            </a:r>
            <a:r>
              <a:rPr lang="en-US" dirty="0" err="1"/>
              <a:t>tegemine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Tegevusrühmadel</a:t>
            </a:r>
            <a:r>
              <a:rPr lang="en-US" dirty="0"/>
              <a:t> on </a:t>
            </a:r>
            <a:r>
              <a:rPr lang="en-US" dirty="0" err="1"/>
              <a:t>kohustus</a:t>
            </a:r>
            <a:r>
              <a:rPr lang="en-US" dirty="0"/>
              <a:t> EL </a:t>
            </a:r>
            <a:r>
              <a:rPr lang="en-US" dirty="0" err="1"/>
              <a:t>finantshuvide</a:t>
            </a:r>
            <a:r>
              <a:rPr lang="en-US" dirty="0"/>
              <a:t> </a:t>
            </a:r>
            <a:r>
              <a:rPr lang="en-US" dirty="0" err="1"/>
              <a:t>kaitse</a:t>
            </a:r>
            <a:r>
              <a:rPr lang="en-US" dirty="0"/>
              <a:t> </a:t>
            </a:r>
            <a:r>
              <a:rPr lang="en-US" dirty="0" err="1"/>
              <a:t>osas</a:t>
            </a:r>
            <a:r>
              <a:rPr lang="en-US" dirty="0"/>
              <a:t>, </a:t>
            </a:r>
            <a:r>
              <a:rPr lang="en-US" dirty="0" err="1"/>
              <a:t>eesmärgiks</a:t>
            </a:r>
            <a:r>
              <a:rPr lang="en-US" dirty="0"/>
              <a:t> on </a:t>
            </a:r>
            <a:r>
              <a:rPr lang="en-US" dirty="0" err="1"/>
              <a:t>tagada</a:t>
            </a:r>
            <a:r>
              <a:rPr lang="et-EE" dirty="0"/>
              <a:t> </a:t>
            </a:r>
            <a:r>
              <a:rPr lang="en-US" dirty="0" err="1"/>
              <a:t>avaliku</a:t>
            </a:r>
            <a:r>
              <a:rPr lang="en-US" dirty="0"/>
              <a:t> </a:t>
            </a:r>
            <a:r>
              <a:rPr lang="en-US" dirty="0" err="1"/>
              <a:t>ülesande</a:t>
            </a:r>
            <a:r>
              <a:rPr lang="en-US" dirty="0"/>
              <a:t> </a:t>
            </a:r>
            <a:r>
              <a:rPr lang="en-US" dirty="0" err="1"/>
              <a:t>täitmisel</a:t>
            </a:r>
            <a:r>
              <a:rPr lang="en-US" dirty="0"/>
              <a:t> </a:t>
            </a:r>
            <a:r>
              <a:rPr lang="en-US" dirty="0" err="1"/>
              <a:t>erapooletus</a:t>
            </a:r>
            <a:r>
              <a:rPr lang="en-US" dirty="0"/>
              <a:t> ja </a:t>
            </a:r>
            <a:r>
              <a:rPr lang="en-US" dirty="0" err="1"/>
              <a:t>objektiivsus</a:t>
            </a:r>
            <a:r>
              <a:rPr lang="en-US" dirty="0"/>
              <a:t>.</a:t>
            </a:r>
            <a:r>
              <a:rPr lang="et-EE" dirty="0"/>
              <a:t> </a:t>
            </a:r>
            <a:r>
              <a:rPr lang="en-US" dirty="0" err="1"/>
              <a:t>Kehtib</a:t>
            </a:r>
            <a:r>
              <a:rPr lang="en-US" dirty="0"/>
              <a:t> </a:t>
            </a:r>
            <a:r>
              <a:rPr lang="en-US" dirty="0" err="1"/>
              <a:t>nulltolerants</a:t>
            </a:r>
            <a:r>
              <a:rPr lang="en-US" dirty="0"/>
              <a:t> </a:t>
            </a:r>
            <a:r>
              <a:rPr lang="en-US" dirty="0" err="1"/>
              <a:t>huvide</a:t>
            </a:r>
            <a:r>
              <a:rPr lang="en-US" dirty="0"/>
              <a:t> </a:t>
            </a:r>
            <a:r>
              <a:rPr lang="en-US" dirty="0" err="1"/>
              <a:t>konflikti</a:t>
            </a:r>
            <a:r>
              <a:rPr lang="en-US" dirty="0"/>
              <a:t> </a:t>
            </a:r>
            <a:r>
              <a:rPr lang="en-US" dirty="0" err="1"/>
              <a:t>olukordade</a:t>
            </a:r>
            <a:r>
              <a:rPr lang="en-US" dirty="0"/>
              <a:t> </a:t>
            </a:r>
            <a:r>
              <a:rPr lang="en-US" dirty="0" err="1"/>
              <a:t>puhul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igasugune</a:t>
            </a:r>
            <a:r>
              <a:rPr lang="en-US" dirty="0"/>
              <a:t> </a:t>
            </a:r>
            <a:r>
              <a:rPr lang="en-US" dirty="0" err="1"/>
              <a:t>osalemine</a:t>
            </a:r>
            <a:r>
              <a:rPr lang="et-EE" dirty="0"/>
              <a:t> </a:t>
            </a:r>
            <a:r>
              <a:rPr lang="en-US" dirty="0" err="1"/>
              <a:t>enda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seotud</a:t>
            </a:r>
            <a:r>
              <a:rPr lang="en-US" dirty="0"/>
              <a:t> </a:t>
            </a:r>
            <a:r>
              <a:rPr lang="en-US" dirty="0" err="1"/>
              <a:t>isiku</a:t>
            </a:r>
            <a:r>
              <a:rPr lang="en-US" dirty="0"/>
              <a:t> </a:t>
            </a:r>
            <a:r>
              <a:rPr lang="en-US" dirty="0" err="1"/>
              <a:t>suhtes</a:t>
            </a:r>
            <a:r>
              <a:rPr lang="en-US" dirty="0"/>
              <a:t> </a:t>
            </a:r>
            <a:r>
              <a:rPr lang="en-US" dirty="0" err="1"/>
              <a:t>otsuste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toimingute</a:t>
            </a:r>
            <a:r>
              <a:rPr lang="en-US" dirty="0"/>
              <a:t> </a:t>
            </a:r>
            <a:r>
              <a:rPr lang="en-US" dirty="0" err="1"/>
              <a:t>tegemisel</a:t>
            </a:r>
            <a:r>
              <a:rPr lang="en-US" dirty="0"/>
              <a:t> on </a:t>
            </a:r>
            <a:r>
              <a:rPr lang="en-US" dirty="0" err="1"/>
              <a:t>keelatud</a:t>
            </a:r>
            <a:r>
              <a:rPr lang="en-US" dirty="0"/>
              <a:t>.</a:t>
            </a:r>
            <a:r>
              <a:rPr lang="et-EE" dirty="0"/>
              <a:t> 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Miniprojekti</a:t>
            </a:r>
            <a:r>
              <a:rPr lang="en-US" dirty="0"/>
              <a:t> </a:t>
            </a:r>
            <a:r>
              <a:rPr lang="en-US" dirty="0" err="1"/>
              <a:t>elluviimisel</a:t>
            </a:r>
            <a:r>
              <a:rPr lang="en-US" dirty="0"/>
              <a:t> </a:t>
            </a:r>
            <a:r>
              <a:rPr lang="en-US" dirty="0" err="1"/>
              <a:t>hoidutakse</a:t>
            </a:r>
            <a:r>
              <a:rPr lang="en-US" dirty="0"/>
              <a:t> </a:t>
            </a:r>
            <a:r>
              <a:rPr lang="en-US" dirty="0" err="1"/>
              <a:t>huvide</a:t>
            </a:r>
            <a:r>
              <a:rPr lang="en-US" dirty="0"/>
              <a:t> </a:t>
            </a:r>
            <a:r>
              <a:rPr lang="en-US" dirty="0" err="1"/>
              <a:t>konfliktist</a:t>
            </a:r>
            <a:r>
              <a:rPr lang="en-US" dirty="0"/>
              <a:t>, </a:t>
            </a:r>
            <a:r>
              <a:rPr lang="en-US" dirty="0" err="1"/>
              <a:t>kus</a:t>
            </a:r>
            <a:r>
              <a:rPr lang="en-US" dirty="0"/>
              <a:t> </a:t>
            </a:r>
            <a:r>
              <a:rPr lang="en-US" dirty="0" err="1"/>
              <a:t>toetuse</a:t>
            </a:r>
            <a:r>
              <a:rPr lang="en-US" dirty="0"/>
              <a:t> </a:t>
            </a:r>
            <a:r>
              <a:rPr lang="en-US" dirty="0" err="1"/>
              <a:t>saajal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t-EE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nimel</a:t>
            </a:r>
            <a:r>
              <a:rPr lang="en-US" dirty="0"/>
              <a:t> </a:t>
            </a:r>
            <a:r>
              <a:rPr lang="en-US" dirty="0" err="1"/>
              <a:t>tegutseval</a:t>
            </a:r>
            <a:r>
              <a:rPr lang="en-US" dirty="0"/>
              <a:t> </a:t>
            </a:r>
            <a:r>
              <a:rPr lang="en-US" dirty="0" err="1"/>
              <a:t>isikul</a:t>
            </a:r>
            <a:r>
              <a:rPr lang="en-US" dirty="0"/>
              <a:t>, </a:t>
            </a:r>
            <a:r>
              <a:rPr lang="en-US" dirty="0" err="1"/>
              <a:t>sealhulgas</a:t>
            </a:r>
            <a:r>
              <a:rPr lang="en-US" dirty="0"/>
              <a:t> </a:t>
            </a:r>
            <a:r>
              <a:rPr lang="en-US" dirty="0" err="1"/>
              <a:t>töötajal</a:t>
            </a:r>
            <a:r>
              <a:rPr lang="en-US" dirty="0"/>
              <a:t>, </a:t>
            </a:r>
            <a:r>
              <a:rPr lang="en-US" dirty="0" err="1"/>
              <a:t>juhatuse</a:t>
            </a:r>
            <a:r>
              <a:rPr lang="en-US" dirty="0"/>
              <a:t> </a:t>
            </a:r>
            <a:r>
              <a:rPr lang="en-US" dirty="0" err="1"/>
              <a:t>liikmel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muul</a:t>
            </a:r>
            <a:r>
              <a:rPr lang="et-EE" dirty="0"/>
              <a:t> </a:t>
            </a:r>
            <a:r>
              <a:rPr lang="en-US" dirty="0" err="1"/>
              <a:t>pädeval</a:t>
            </a:r>
            <a:r>
              <a:rPr lang="en-US" dirty="0"/>
              <a:t> </a:t>
            </a:r>
            <a:r>
              <a:rPr lang="en-US" dirty="0" err="1"/>
              <a:t>esindajal</a:t>
            </a:r>
            <a:r>
              <a:rPr lang="en-US" dirty="0"/>
              <a:t>, </a:t>
            </a:r>
            <a:r>
              <a:rPr lang="en-US" dirty="0" err="1"/>
              <a:t>kes</a:t>
            </a:r>
            <a:r>
              <a:rPr lang="en-US" dirty="0"/>
              <a:t> on </a:t>
            </a:r>
            <a:r>
              <a:rPr lang="en-US" dirty="0" err="1"/>
              <a:t>kaasatud</a:t>
            </a:r>
            <a:r>
              <a:rPr lang="en-US" dirty="0"/>
              <a:t> </a:t>
            </a:r>
            <a:r>
              <a:rPr lang="en-US" dirty="0" err="1"/>
              <a:t>ostumenetluse</a:t>
            </a:r>
            <a:r>
              <a:rPr lang="en-US" dirty="0"/>
              <a:t> </a:t>
            </a:r>
            <a:r>
              <a:rPr lang="en-US" dirty="0" err="1"/>
              <a:t>ettevalmistamisse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t-EE" dirty="0"/>
              <a:t> </a:t>
            </a:r>
            <a:r>
              <a:rPr lang="en-US" dirty="0" err="1"/>
              <a:t>korraldamisse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kes</a:t>
            </a:r>
            <a:r>
              <a:rPr lang="en-US" dirty="0"/>
              <a:t> </a:t>
            </a:r>
            <a:r>
              <a:rPr lang="en-US" dirty="0" err="1"/>
              <a:t>võib</a:t>
            </a:r>
            <a:r>
              <a:rPr lang="en-US" dirty="0"/>
              <a:t> </a:t>
            </a:r>
            <a:r>
              <a:rPr lang="en-US" dirty="0" err="1"/>
              <a:t>muul</a:t>
            </a:r>
            <a:r>
              <a:rPr lang="en-US" dirty="0"/>
              <a:t> </a:t>
            </a:r>
            <a:r>
              <a:rPr lang="en-US" dirty="0" err="1"/>
              <a:t>moel</a:t>
            </a:r>
            <a:r>
              <a:rPr lang="en-US" dirty="0"/>
              <a:t> </a:t>
            </a:r>
            <a:r>
              <a:rPr lang="en-US" dirty="0" err="1"/>
              <a:t>mõjutada</a:t>
            </a:r>
            <a:r>
              <a:rPr lang="en-US" dirty="0"/>
              <a:t> </a:t>
            </a:r>
            <a:r>
              <a:rPr lang="en-US" dirty="0" err="1"/>
              <a:t>selle</a:t>
            </a:r>
            <a:r>
              <a:rPr lang="en-US" dirty="0"/>
              <a:t> </a:t>
            </a:r>
            <a:r>
              <a:rPr lang="en-US" dirty="0" err="1"/>
              <a:t>ostumenetluse</a:t>
            </a:r>
            <a:r>
              <a:rPr lang="et-EE" dirty="0"/>
              <a:t> </a:t>
            </a:r>
            <a:r>
              <a:rPr lang="en-US" dirty="0" err="1"/>
              <a:t>tulemust</a:t>
            </a:r>
            <a:r>
              <a:rPr lang="en-US" dirty="0"/>
              <a:t>, on </a:t>
            </a:r>
            <a:r>
              <a:rPr lang="en-US" dirty="0" err="1"/>
              <a:t>finantsalaseid</a:t>
            </a:r>
            <a:r>
              <a:rPr lang="en-US" dirty="0"/>
              <a:t>, </a:t>
            </a:r>
            <a:r>
              <a:rPr lang="en-US" dirty="0" err="1"/>
              <a:t>majanduslikke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muid</a:t>
            </a:r>
            <a:r>
              <a:rPr lang="en-US" dirty="0"/>
              <a:t> </a:t>
            </a:r>
            <a:r>
              <a:rPr lang="en-US" dirty="0" err="1"/>
              <a:t>isiklikke</a:t>
            </a:r>
            <a:r>
              <a:rPr lang="en-US" dirty="0"/>
              <a:t> </a:t>
            </a:r>
            <a:r>
              <a:rPr lang="en-US" dirty="0" err="1"/>
              <a:t>huvisid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t-EE" dirty="0"/>
              <a:t> </a:t>
            </a:r>
            <a:r>
              <a:rPr lang="en-US" dirty="0" err="1"/>
              <a:t>võib</a:t>
            </a:r>
            <a:r>
              <a:rPr lang="en-US" dirty="0"/>
              <a:t> </a:t>
            </a:r>
            <a:r>
              <a:rPr lang="en-US" dirty="0" err="1"/>
              <a:t>käsitada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erapooletust</a:t>
            </a:r>
            <a:r>
              <a:rPr lang="en-US" dirty="0"/>
              <a:t> ja </a:t>
            </a:r>
            <a:r>
              <a:rPr lang="en-US" dirty="0" err="1"/>
              <a:t>sõltumatust</a:t>
            </a:r>
            <a:r>
              <a:rPr lang="en-US" dirty="0"/>
              <a:t> </a:t>
            </a:r>
            <a:r>
              <a:rPr lang="en-US" dirty="0" err="1"/>
              <a:t>kahjustavatena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Funktsionaalselt</a:t>
            </a:r>
            <a:r>
              <a:rPr lang="en-US" dirty="0"/>
              <a:t>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toimivat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samaliigilist</a:t>
            </a:r>
            <a:r>
              <a:rPr lang="en-US" dirty="0"/>
              <a:t> </a:t>
            </a:r>
            <a:r>
              <a:rPr lang="en-US" dirty="0" err="1"/>
              <a:t>ostu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tohi </a:t>
            </a:r>
            <a:r>
              <a:rPr lang="en-US" dirty="0" err="1"/>
              <a:t>kunstlikult</a:t>
            </a:r>
            <a:r>
              <a:rPr lang="en-US" dirty="0"/>
              <a:t> </a:t>
            </a:r>
            <a:r>
              <a:rPr lang="en-US" dirty="0" err="1"/>
              <a:t>jagada</a:t>
            </a:r>
            <a:r>
              <a:rPr lang="et-EE" dirty="0"/>
              <a:t> </a:t>
            </a:r>
            <a:r>
              <a:rPr lang="en-US" dirty="0" err="1"/>
              <a:t>osadeks</a:t>
            </a:r>
            <a:r>
              <a:rPr lang="en-US" dirty="0"/>
              <a:t> </a:t>
            </a:r>
            <a:r>
              <a:rPr lang="en-US" dirty="0" err="1"/>
              <a:t>eesmärgiga</a:t>
            </a:r>
            <a:r>
              <a:rPr lang="en-US" dirty="0"/>
              <a:t> </a:t>
            </a:r>
            <a:r>
              <a:rPr lang="en-US" dirty="0" err="1"/>
              <a:t>vältida</a:t>
            </a:r>
            <a:r>
              <a:rPr lang="en-US" dirty="0"/>
              <a:t> </a:t>
            </a:r>
            <a:r>
              <a:rPr lang="en-US" dirty="0" err="1"/>
              <a:t>ostumenetluse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riigihanke</a:t>
            </a:r>
            <a:r>
              <a:rPr lang="en-US" dirty="0"/>
              <a:t> </a:t>
            </a:r>
            <a:r>
              <a:rPr lang="en-US" dirty="0" err="1"/>
              <a:t>kohustust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Kõik</a:t>
            </a:r>
            <a:r>
              <a:rPr lang="en-US" dirty="0"/>
              <a:t> </a:t>
            </a:r>
            <a:r>
              <a:rPr lang="en-US" dirty="0" err="1"/>
              <a:t>tegevused</a:t>
            </a:r>
            <a:r>
              <a:rPr lang="en-US" dirty="0"/>
              <a:t> </a:t>
            </a:r>
            <a:r>
              <a:rPr lang="en-US" dirty="0" err="1"/>
              <a:t>peavad</a:t>
            </a:r>
            <a:r>
              <a:rPr lang="en-US" dirty="0"/>
              <a:t> </a:t>
            </a:r>
            <a:r>
              <a:rPr lang="en-US" dirty="0" err="1"/>
              <a:t>olema</a:t>
            </a:r>
            <a:r>
              <a:rPr lang="en-US" dirty="0"/>
              <a:t> </a:t>
            </a:r>
            <a:r>
              <a:rPr lang="en-US" dirty="0" err="1"/>
              <a:t>läbipaistvad</a:t>
            </a:r>
            <a:r>
              <a:rPr lang="en-US" dirty="0"/>
              <a:t> ja </a:t>
            </a:r>
            <a:r>
              <a:rPr lang="en-US" dirty="0" err="1"/>
              <a:t>kontrollitavad</a:t>
            </a:r>
            <a:r>
              <a:rPr lang="en-US" dirty="0"/>
              <a:t>.</a:t>
            </a:r>
            <a:endParaRPr lang="et-EE" dirty="0"/>
          </a:p>
          <a:p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4263B3C-3248-0D58-3E4D-88DD1F29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TEAVITAMINE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5CBA4-B1DF-51BA-5730-FE882F159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0234" y="2366963"/>
            <a:ext cx="5891532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16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7060B-EC49-D906-0B0F-91C96DC96A7B}"/>
              </a:ext>
            </a:extLst>
          </p:cNvPr>
          <p:cNvSpPr txBox="1"/>
          <p:nvPr/>
        </p:nvSpPr>
        <p:spPr>
          <a:xfrm>
            <a:off x="4612193" y="1718268"/>
            <a:ext cx="56180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 TAOTLEMISEL</a:t>
            </a:r>
          </a:p>
          <a:p>
            <a:pPr algn="ctr"/>
            <a:endParaRPr lang="et-EE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t-EE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KOHTUMISTENI!</a:t>
            </a:r>
            <a:endParaRPr lang="en-US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6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72A1A06-B4D5-55D4-9EED-F4E87B5A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77" y="364067"/>
            <a:ext cx="10515600" cy="1883073"/>
          </a:xfrm>
        </p:spPr>
        <p:txBody>
          <a:bodyPr>
            <a:normAutofit fontScale="90000"/>
          </a:bodyPr>
          <a:lstStyle/>
          <a:p>
            <a:pPr algn="l">
              <a:spcAft>
                <a:spcPts val="750"/>
              </a:spcAft>
            </a:pP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MTÜ PAIK </a:t>
            </a:r>
            <a:r>
              <a:rPr lang="en-US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Sotsiaalmeetme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minivoorude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korraldamine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t-EE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b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Taotluste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vastuvõtu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aeg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2025.a.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04.04.2025 </a:t>
            </a:r>
            <a:r>
              <a:rPr lang="en-US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kell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00:00 -11.04.2025 </a:t>
            </a:r>
            <a:r>
              <a:rPr lang="en-US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kell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23:59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Hindamistähtaeg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06.05.2025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Meetme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eelarve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42203,00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eurot</a:t>
            </a:r>
            <a:br>
              <a:rPr lang="et-EE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06.10.2025 </a:t>
            </a:r>
            <a:r>
              <a:rPr lang="en-US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kell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00:00- 14.10.2025 </a:t>
            </a:r>
            <a:r>
              <a:rPr lang="en-US" sz="2000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kell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23:59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Hindamistähtaeg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29.10.2025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Meetme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eelarve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36 174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eurot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555361E-7A3A-9105-5D3C-EBC5D2FF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77" y="250666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ESF+ </a:t>
            </a:r>
            <a:r>
              <a:rPr lang="en-US" sz="2000" b="1" dirty="0" err="1"/>
              <a:t>toetus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► </a:t>
            </a:r>
            <a:r>
              <a:rPr lang="en-US" sz="2000" dirty="0" err="1"/>
              <a:t>Toetusega</a:t>
            </a:r>
            <a:r>
              <a:rPr lang="en-US" sz="2000" dirty="0"/>
              <a:t> </a:t>
            </a:r>
            <a:r>
              <a:rPr lang="en-US" sz="2000" dirty="0" err="1"/>
              <a:t>rahastatakse</a:t>
            </a:r>
            <a:r>
              <a:rPr lang="en-US" sz="2000" dirty="0"/>
              <a:t> </a:t>
            </a:r>
            <a:r>
              <a:rPr lang="en-US" sz="2000" dirty="0" err="1"/>
              <a:t>määruse</a:t>
            </a:r>
            <a:r>
              <a:rPr lang="en-US" sz="2000" dirty="0"/>
              <a:t> </a:t>
            </a:r>
            <a:r>
              <a:rPr lang="et-EE" sz="2000" dirty="0"/>
              <a:t>„</a:t>
            </a:r>
            <a:r>
              <a:rPr lang="en-US" sz="2000" dirty="0" err="1"/>
              <a:t>Kogukonna</a:t>
            </a:r>
            <a:r>
              <a:rPr lang="en-US" sz="2000" dirty="0"/>
              <a:t> </a:t>
            </a:r>
            <a:r>
              <a:rPr lang="en-US" sz="2000" dirty="0" err="1"/>
              <a:t>juhitud</a:t>
            </a:r>
            <a:r>
              <a:rPr lang="en-US" sz="2000" dirty="0"/>
              <a:t> </a:t>
            </a:r>
            <a:r>
              <a:rPr lang="en-US" sz="2000" dirty="0" err="1"/>
              <a:t>kohaliku</a:t>
            </a:r>
            <a:r>
              <a:rPr lang="et-EE" sz="2000" dirty="0"/>
              <a:t> </a:t>
            </a:r>
            <a:r>
              <a:rPr lang="en-US" sz="2000" dirty="0" err="1"/>
              <a:t>arengu</a:t>
            </a:r>
            <a:r>
              <a:rPr lang="en-US" sz="2000" dirty="0"/>
              <a:t> </a:t>
            </a:r>
            <a:r>
              <a:rPr lang="en-US" sz="2000" dirty="0" err="1"/>
              <a:t>toetuse</a:t>
            </a:r>
            <a:r>
              <a:rPr lang="en-US" sz="2000" dirty="0"/>
              <a:t> </a:t>
            </a:r>
            <a:r>
              <a:rPr lang="en-US" sz="2000" dirty="0" err="1"/>
              <a:t>andmise</a:t>
            </a:r>
            <a:r>
              <a:rPr lang="en-US" sz="2000" dirty="0"/>
              <a:t> </a:t>
            </a:r>
            <a:r>
              <a:rPr lang="en-US" sz="2000" dirty="0" err="1"/>
              <a:t>tingimused</a:t>
            </a:r>
            <a:r>
              <a:rPr lang="en-US" sz="2000" dirty="0"/>
              <a:t> ja </a:t>
            </a:r>
            <a:r>
              <a:rPr lang="en-US" sz="2000" dirty="0" err="1"/>
              <a:t>kord</a:t>
            </a:r>
            <a:r>
              <a:rPr lang="et-EE" sz="2000" dirty="0"/>
              <a:t>“</a:t>
            </a:r>
            <a:r>
              <a:rPr lang="en-US" sz="2000" dirty="0"/>
              <a:t> (ESF+ </a:t>
            </a:r>
            <a:r>
              <a:rPr lang="en-US" sz="2000" dirty="0" err="1"/>
              <a:t>määrus</a:t>
            </a:r>
            <a:r>
              <a:rPr lang="en-US" sz="2000" dirty="0"/>
              <a:t>) </a:t>
            </a:r>
            <a:r>
              <a:rPr lang="en-US" sz="2000" dirty="0" err="1"/>
              <a:t>alusel</a:t>
            </a:r>
            <a:r>
              <a:rPr lang="et-EE" sz="2000" dirty="0"/>
              <a:t> PAIK</a:t>
            </a:r>
            <a:r>
              <a:rPr lang="en-US" sz="2000" dirty="0"/>
              <a:t> </a:t>
            </a:r>
            <a:r>
              <a:rPr lang="en-US" sz="2000" dirty="0" err="1"/>
              <a:t>ühisstrateegia</a:t>
            </a:r>
            <a:r>
              <a:rPr lang="en-US" sz="2000" dirty="0"/>
              <a:t> </a:t>
            </a:r>
            <a:r>
              <a:rPr lang="et-EE" sz="2000" dirty="0"/>
              <a:t>sotsiaal</a:t>
            </a:r>
            <a:r>
              <a:rPr lang="en-US" sz="2000" dirty="0" err="1"/>
              <a:t>meetmes</a:t>
            </a:r>
            <a:r>
              <a:rPr lang="en-US" sz="2000" dirty="0"/>
              <a:t>: </a:t>
            </a:r>
            <a:r>
              <a:rPr lang="en-US" sz="2000" dirty="0" err="1"/>
              <a:t>Sotsiaalse</a:t>
            </a:r>
            <a:r>
              <a:rPr lang="en-US" sz="2000" dirty="0"/>
              <a:t> </a:t>
            </a:r>
            <a:r>
              <a:rPr lang="en-US" sz="2000" dirty="0" err="1"/>
              <a:t>kaasatuse</a:t>
            </a:r>
            <a:r>
              <a:rPr lang="en-US" sz="2000" dirty="0"/>
              <a:t> </a:t>
            </a:r>
            <a:r>
              <a:rPr lang="en-US" sz="2000" dirty="0" err="1"/>
              <a:t>suurendamine</a:t>
            </a:r>
            <a:r>
              <a:rPr lang="en-US" sz="2000" dirty="0"/>
              <a:t> ja </a:t>
            </a:r>
            <a:r>
              <a:rPr lang="en-US" sz="2000" dirty="0" err="1"/>
              <a:t>hoolduskoormuse</a:t>
            </a:r>
            <a:r>
              <a:rPr lang="en-US" sz="2000" dirty="0"/>
              <a:t> </a:t>
            </a:r>
            <a:r>
              <a:rPr lang="en-US" sz="2000" dirty="0" err="1"/>
              <a:t>vähendamine</a:t>
            </a:r>
            <a:r>
              <a:rPr lang="et-EE" sz="2000" dirty="0"/>
              <a:t> </a:t>
            </a:r>
            <a:r>
              <a:rPr lang="en-US" sz="2000" dirty="0" err="1"/>
              <a:t>taotlusvoorudes</a:t>
            </a:r>
            <a:r>
              <a:rPr lang="en-US" sz="2000" dirty="0"/>
              <a:t> </a:t>
            </a:r>
            <a:r>
              <a:rPr lang="en-US" sz="2000" dirty="0" err="1"/>
              <a:t>rahuldatud</a:t>
            </a:r>
            <a:r>
              <a:rPr lang="et-EE" sz="2000" dirty="0"/>
              <a:t> </a:t>
            </a:r>
            <a:r>
              <a:rPr lang="en-US" sz="2000" dirty="0" err="1"/>
              <a:t>miniprojekte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► </a:t>
            </a:r>
            <a:r>
              <a:rPr lang="en-US" sz="2000" dirty="0" err="1"/>
              <a:t>Eesmärgid</a:t>
            </a:r>
            <a:r>
              <a:rPr lang="en-US" sz="2000" dirty="0"/>
              <a:t>: </a:t>
            </a:r>
            <a:r>
              <a:rPr lang="en-US" sz="2000" dirty="0" err="1"/>
              <a:t>tegevused</a:t>
            </a:r>
            <a:r>
              <a:rPr lang="en-US" sz="2000" dirty="0"/>
              <a:t> </a:t>
            </a:r>
            <a:r>
              <a:rPr lang="en-US" sz="2000" dirty="0" err="1"/>
              <a:t>peavad</a:t>
            </a:r>
            <a:r>
              <a:rPr lang="en-US" sz="2000" dirty="0"/>
              <a:t> </a:t>
            </a:r>
            <a:r>
              <a:rPr lang="en-US" sz="2000" dirty="0" err="1"/>
              <a:t>aitama</a:t>
            </a:r>
            <a:r>
              <a:rPr lang="en-US" sz="2000" dirty="0"/>
              <a:t> </a:t>
            </a:r>
            <a:r>
              <a:rPr lang="en-US" sz="2000" dirty="0" err="1"/>
              <a:t>kaasa</a:t>
            </a:r>
            <a:r>
              <a:rPr lang="et-EE" sz="2000" dirty="0"/>
              <a:t>:</a:t>
            </a:r>
            <a:endParaRPr lang="en-US" sz="2000" dirty="0"/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❖ </a:t>
            </a:r>
            <a:r>
              <a:rPr lang="en-US" sz="2000" dirty="0" err="1"/>
              <a:t>pikaajalise</a:t>
            </a:r>
            <a:r>
              <a:rPr lang="en-US" sz="2000" dirty="0"/>
              <a:t> </a:t>
            </a:r>
            <a:r>
              <a:rPr lang="en-US" sz="2000" dirty="0" err="1"/>
              <a:t>hoolduse</a:t>
            </a:r>
            <a:r>
              <a:rPr lang="en-US" sz="2000" dirty="0"/>
              <a:t> </a:t>
            </a:r>
            <a:r>
              <a:rPr lang="en-US" sz="2000" dirty="0" err="1"/>
              <a:t>teenuste</a:t>
            </a:r>
            <a:r>
              <a:rPr lang="en-US" sz="2000" dirty="0"/>
              <a:t> </a:t>
            </a:r>
            <a:r>
              <a:rPr lang="en-US" sz="2000" dirty="0" err="1"/>
              <a:t>kättesaadavuse</a:t>
            </a:r>
            <a:r>
              <a:rPr lang="en-US" sz="2000" dirty="0"/>
              <a:t> ja </a:t>
            </a:r>
            <a:r>
              <a:rPr lang="en-US" sz="2000" dirty="0" err="1"/>
              <a:t>kvaliteedi</a:t>
            </a:r>
            <a:r>
              <a:rPr lang="et-EE" sz="2000" dirty="0"/>
              <a:t> </a:t>
            </a:r>
            <a:r>
              <a:rPr lang="en-US" sz="2000" dirty="0" err="1"/>
              <a:t>parandamisele</a:t>
            </a:r>
            <a:endParaRPr lang="en-US" sz="2000" dirty="0"/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❖ </a:t>
            </a:r>
            <a:r>
              <a:rPr lang="en-US" sz="2000" dirty="0" err="1"/>
              <a:t>hoolduskoormuse</a:t>
            </a:r>
            <a:r>
              <a:rPr lang="en-US" sz="2000" dirty="0"/>
              <a:t> </a:t>
            </a:r>
            <a:r>
              <a:rPr lang="en-US" sz="2000" dirty="0" err="1"/>
              <a:t>leevendamisele</a:t>
            </a:r>
            <a:endParaRPr lang="en-US" sz="2000" dirty="0"/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❖ </a:t>
            </a:r>
            <a:r>
              <a:rPr lang="en-US" sz="2000" dirty="0" err="1"/>
              <a:t>inimväärikuse</a:t>
            </a:r>
            <a:r>
              <a:rPr lang="en-US" sz="2000" dirty="0"/>
              <a:t> </a:t>
            </a:r>
            <a:r>
              <a:rPr lang="en-US" sz="2000" dirty="0" err="1"/>
              <a:t>tagamisele</a:t>
            </a:r>
            <a:endParaRPr lang="en-US" sz="2000" dirty="0"/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❖ </a:t>
            </a:r>
            <a:r>
              <a:rPr lang="en-US" sz="2000" dirty="0" err="1"/>
              <a:t>sotsiaalse</a:t>
            </a:r>
            <a:r>
              <a:rPr lang="en-US" sz="2000" dirty="0"/>
              <a:t> </a:t>
            </a:r>
            <a:r>
              <a:rPr lang="en-US" sz="2000" dirty="0" err="1"/>
              <a:t>kaasatuse</a:t>
            </a:r>
            <a:r>
              <a:rPr lang="en-US" sz="2000" dirty="0"/>
              <a:t> </a:t>
            </a:r>
            <a:r>
              <a:rPr lang="en-US" sz="2000" dirty="0" err="1"/>
              <a:t>suurendamisele</a:t>
            </a:r>
            <a:r>
              <a:rPr lang="en-US" sz="2000" dirty="0"/>
              <a:t> </a:t>
            </a:r>
            <a:r>
              <a:rPr lang="et-EE" sz="2000" dirty="0"/>
              <a:t>Pandivere</a:t>
            </a:r>
            <a:r>
              <a:rPr lang="en-US" sz="2000" dirty="0"/>
              <a:t> </a:t>
            </a:r>
            <a:r>
              <a:rPr lang="en-US" sz="2000" dirty="0" err="1"/>
              <a:t>piirkonnas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200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F996F1-6E30-C6AE-6CA3-C2DF7EAD4CB0}"/>
              </a:ext>
            </a:extLst>
          </p:cNvPr>
          <p:cNvSpPr txBox="1"/>
          <p:nvPr/>
        </p:nvSpPr>
        <p:spPr>
          <a:xfrm>
            <a:off x="712053" y="677280"/>
            <a:ext cx="102568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 err="1">
                <a:latin typeface="Barlow-Bold"/>
              </a:rPr>
              <a:t>Mittetulundusühing</a:t>
            </a:r>
            <a:r>
              <a:rPr lang="en-US" sz="2000" b="1" i="0" u="none" strike="noStrike" baseline="0" dirty="0">
                <a:latin typeface="Barlow-Bold"/>
              </a:rPr>
              <a:t> PAIK </a:t>
            </a:r>
            <a:r>
              <a:rPr lang="en-US" sz="2000" b="0" i="0" u="none" strike="noStrike" baseline="0" dirty="0">
                <a:latin typeface="Barlow-Regular"/>
              </a:rPr>
              <a:t>(LEADER-</a:t>
            </a:r>
            <a:r>
              <a:rPr lang="en-US" sz="2000" b="0" i="0" u="none" strike="noStrike" baseline="0" dirty="0" err="1">
                <a:latin typeface="Barlow-Regular"/>
              </a:rPr>
              <a:t>i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tegevuspiirkond</a:t>
            </a:r>
            <a:r>
              <a:rPr lang="en-US" sz="2000" b="0" i="0" u="none" strike="noStrike" baseline="0" dirty="0">
                <a:latin typeface="Barlow-Regular"/>
              </a:rPr>
              <a:t> on </a:t>
            </a:r>
            <a:r>
              <a:rPr lang="en-US" sz="2000" b="0" i="0" u="none" strike="noStrike" baseline="0" dirty="0" err="1">
                <a:latin typeface="Barlow-Regular"/>
              </a:rPr>
              <a:t>Väike-Maarja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vald</a:t>
            </a:r>
            <a:r>
              <a:rPr lang="en-US" sz="2000" b="0" i="0" u="none" strike="noStrike" baseline="0" dirty="0">
                <a:latin typeface="Barlow-Regular"/>
              </a:rPr>
              <a:t>, Tapa </a:t>
            </a:r>
            <a:r>
              <a:rPr lang="en-US" sz="2000" b="0" i="0" u="none" strike="noStrike" baseline="0" dirty="0" err="1">
                <a:latin typeface="Barlow-Regular"/>
              </a:rPr>
              <a:t>valla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Tamsalu</a:t>
            </a:r>
            <a:r>
              <a:rPr lang="et-EE" sz="2000" b="0" i="0" u="none" strike="noStrike" baseline="0" dirty="0">
                <a:latin typeface="Barlow-Regular"/>
              </a:rPr>
              <a:t> </a:t>
            </a:r>
            <a:r>
              <a:rPr lang="fi-FI" sz="2000" b="0" i="0" u="none" strike="noStrike" baseline="0" dirty="0" err="1">
                <a:latin typeface="Barlow-Regular"/>
              </a:rPr>
              <a:t>piirkond</a:t>
            </a:r>
            <a:r>
              <a:rPr lang="fi-FI" sz="2000" b="0" i="0" u="none" strike="noStrike" baseline="0" dirty="0">
                <a:latin typeface="Barlow-Regular"/>
              </a:rPr>
              <a:t>) </a:t>
            </a:r>
            <a:r>
              <a:rPr lang="fi-FI" sz="2000" b="0" i="0" u="none" strike="noStrike" baseline="0" dirty="0" err="1">
                <a:latin typeface="Barlow-Regular"/>
              </a:rPr>
              <a:t>võtab</a:t>
            </a:r>
            <a:r>
              <a:rPr lang="fi-FI" sz="2000" b="0" i="0" u="none" strike="noStrike" baseline="0" dirty="0">
                <a:latin typeface="Barlow-Regular"/>
              </a:rPr>
              <a:t> </a:t>
            </a:r>
            <a:r>
              <a:rPr lang="fi-FI" sz="2000" b="0" i="0" u="none" strike="noStrike" baseline="0" dirty="0" err="1">
                <a:latin typeface="Barlow-Regular"/>
              </a:rPr>
              <a:t>vastu</a:t>
            </a:r>
            <a:r>
              <a:rPr lang="fi-FI" sz="2000" b="0" i="0" u="none" strike="noStrike" baseline="0" dirty="0">
                <a:latin typeface="Barlow-Regular"/>
              </a:rPr>
              <a:t> </a:t>
            </a:r>
            <a:r>
              <a:rPr lang="fi-FI" sz="2000" b="0" i="0" u="none" strike="noStrike" baseline="0" dirty="0" err="1">
                <a:latin typeface="Barlow-Regular"/>
              </a:rPr>
              <a:t>minivooru</a:t>
            </a:r>
            <a:r>
              <a:rPr lang="fi-FI" sz="2000" b="0" i="0" u="none" strike="noStrike" baseline="0" dirty="0">
                <a:latin typeface="Barlow-Regular"/>
              </a:rPr>
              <a:t> </a:t>
            </a:r>
            <a:r>
              <a:rPr lang="fi-FI" sz="2000" b="0" i="0" u="none" strike="noStrike" baseline="0" dirty="0" err="1">
                <a:latin typeface="Barlow-Regular"/>
              </a:rPr>
              <a:t>projektitaotlusi</a:t>
            </a:r>
            <a:r>
              <a:rPr lang="fi-FI" sz="2000" b="0" i="0" u="none" strike="noStrike" baseline="0" dirty="0">
                <a:latin typeface="Barlow-Regular"/>
              </a:rPr>
              <a:t>, </a:t>
            </a:r>
            <a:r>
              <a:rPr lang="fi-FI" sz="2000" b="0" i="0" u="none" strike="noStrike" baseline="0" dirty="0" err="1">
                <a:latin typeface="Barlow-Regular"/>
              </a:rPr>
              <a:t>lähtudes</a:t>
            </a:r>
            <a:r>
              <a:rPr lang="fi-FI" sz="2000" b="0" i="0" u="none" strike="noStrike" baseline="0" dirty="0">
                <a:latin typeface="Barlow-Regular"/>
              </a:rPr>
              <a:t> </a:t>
            </a:r>
            <a:r>
              <a:rPr lang="fi-FI" sz="2000" b="0" i="0" u="none" strike="noStrike" baseline="0" dirty="0" err="1">
                <a:latin typeface="Barlow-Regular"/>
              </a:rPr>
              <a:t>sotsiaalkaitseministri</a:t>
            </a:r>
            <a:r>
              <a:rPr lang="fi-FI" sz="2000" b="0" i="0" u="none" strike="noStrike" baseline="0" dirty="0">
                <a:latin typeface="Barlow-Regular"/>
              </a:rPr>
              <a:t> 04.08.2023</a:t>
            </a:r>
            <a:r>
              <a:rPr lang="et-EE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määrusest</a:t>
            </a:r>
            <a:r>
              <a:rPr lang="en-US" sz="2000" b="0" i="0" u="none" strike="noStrike" baseline="0" dirty="0">
                <a:latin typeface="Barlow-Regular"/>
              </a:rPr>
              <a:t> nr 44 «</a:t>
            </a:r>
            <a:r>
              <a:rPr lang="en-US" sz="2000" b="0" i="0" u="none" strike="noStrike" baseline="0" dirty="0" err="1">
                <a:latin typeface="Barlow-Regular"/>
              </a:rPr>
              <a:t>Kogukonna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juhitud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kohaliku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arengu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toetuse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andmise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tingimused</a:t>
            </a:r>
            <a:r>
              <a:rPr lang="en-US" sz="2000" b="0" i="0" u="none" strike="noStrike" baseline="0" dirty="0">
                <a:latin typeface="Barlow-Regular"/>
              </a:rPr>
              <a:t> ja </a:t>
            </a:r>
            <a:r>
              <a:rPr lang="en-US" sz="2000" b="0" i="0" u="none" strike="noStrike" baseline="0" dirty="0" err="1">
                <a:latin typeface="Barlow-Regular"/>
              </a:rPr>
              <a:t>kord</a:t>
            </a:r>
            <a:r>
              <a:rPr lang="en-US" sz="2000" b="0" i="0" u="none" strike="noStrike" baseline="0" dirty="0">
                <a:latin typeface="Barlow-Regular"/>
              </a:rPr>
              <a:t>» ja</a:t>
            </a:r>
            <a:r>
              <a:rPr lang="et-EE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>
                <a:latin typeface="Barlow-Regular"/>
              </a:rPr>
              <a:t>«MTÜ PAIK LEADER </a:t>
            </a:r>
            <a:r>
              <a:rPr lang="en-US" sz="2000" b="0" i="0" u="none" strike="noStrike" baseline="0" dirty="0" err="1">
                <a:latin typeface="Barlow-Regular"/>
              </a:rPr>
              <a:t>tegevuspiirkonna</a:t>
            </a:r>
            <a:r>
              <a:rPr lang="en-US" sz="2000" b="0" i="0" u="none" strike="noStrike" baseline="0" dirty="0">
                <a:latin typeface="Barlow-Regular"/>
              </a:rPr>
              <a:t> ÜHISSTRATEEGIA 2024–2030».</a:t>
            </a:r>
            <a:endParaRPr lang="et-EE" sz="2000" b="0" i="0" u="none" strike="noStrike" baseline="0" dirty="0">
              <a:latin typeface="Barlow-Regular"/>
            </a:endParaRPr>
          </a:p>
          <a:p>
            <a:pPr algn="l"/>
            <a:endParaRPr lang="en-US" sz="2000" b="0" i="0" u="none" strike="noStrike" baseline="0" dirty="0">
              <a:latin typeface="Barlow-Regular"/>
            </a:endParaRPr>
          </a:p>
          <a:p>
            <a:pPr algn="l"/>
            <a:r>
              <a:rPr lang="en-US" sz="2000" b="1" i="0" u="none" strike="noStrike" baseline="0" dirty="0" err="1">
                <a:latin typeface="Barlow-SemiBold"/>
              </a:rPr>
              <a:t>Strateegia</a:t>
            </a:r>
            <a:r>
              <a:rPr lang="en-US" sz="2000" b="1" i="0" u="none" strike="noStrike" baseline="0" dirty="0">
                <a:latin typeface="Barlow-SemiBold"/>
              </a:rPr>
              <a:t> </a:t>
            </a:r>
            <a:r>
              <a:rPr lang="en-US" sz="2000" b="1" i="0" u="none" strike="noStrike" baseline="0" dirty="0" err="1">
                <a:latin typeface="Barlow-SemiBold"/>
              </a:rPr>
              <a:t>meetmenimetus</a:t>
            </a:r>
            <a:r>
              <a:rPr lang="en-US" sz="2000" b="1" i="0" u="none" strike="noStrike" baseline="0" dirty="0">
                <a:latin typeface="Barlow-SemiBold"/>
              </a:rPr>
              <a:t>: </a:t>
            </a:r>
            <a:r>
              <a:rPr lang="en-US" sz="2000" b="0" i="0" u="none" strike="noStrike" baseline="0" dirty="0" err="1">
                <a:latin typeface="Barlow-Regular"/>
              </a:rPr>
              <a:t>sotsiaalmeede</a:t>
            </a:r>
            <a:endParaRPr lang="en-US" sz="2000" b="0" i="0" u="none" strike="noStrike" baseline="0" dirty="0">
              <a:latin typeface="Barlow-Regular"/>
            </a:endParaRPr>
          </a:p>
          <a:p>
            <a:pPr algn="l"/>
            <a:r>
              <a:rPr lang="en-US" sz="2000" b="1" i="0" u="none" strike="noStrike" baseline="0" dirty="0" err="1">
                <a:latin typeface="Barlow-SemiBold"/>
              </a:rPr>
              <a:t>Taotluste</a:t>
            </a:r>
            <a:r>
              <a:rPr lang="en-US" sz="2000" b="1" i="0" u="none" strike="noStrike" baseline="0" dirty="0">
                <a:latin typeface="Barlow-SemiBold"/>
              </a:rPr>
              <a:t> </a:t>
            </a:r>
            <a:r>
              <a:rPr lang="en-US" sz="2000" b="1" i="0" u="none" strike="noStrike" baseline="0" dirty="0" err="1">
                <a:latin typeface="Barlow-SemiBold"/>
              </a:rPr>
              <a:t>vastuvõtu</a:t>
            </a:r>
            <a:r>
              <a:rPr lang="en-US" sz="2000" b="1" i="0" u="none" strike="noStrike" baseline="0" dirty="0">
                <a:latin typeface="Barlow-SemiBold"/>
              </a:rPr>
              <a:t> </a:t>
            </a:r>
            <a:r>
              <a:rPr lang="en-US" sz="2000" b="1" i="0" u="none" strike="noStrike" baseline="0" dirty="0" err="1">
                <a:latin typeface="Barlow-SemiBold"/>
              </a:rPr>
              <a:t>aeg</a:t>
            </a:r>
            <a:r>
              <a:rPr lang="en-US" sz="2000" b="1" i="0" u="none" strike="noStrike" baseline="0" dirty="0">
                <a:latin typeface="Barlow-SemiBold"/>
              </a:rPr>
              <a:t>: </a:t>
            </a:r>
            <a:r>
              <a:rPr lang="en-US" sz="2000" b="0" i="0" u="none" strike="noStrike" baseline="0" dirty="0">
                <a:latin typeface="Barlow-Regular"/>
              </a:rPr>
              <a:t>4. </a:t>
            </a:r>
            <a:r>
              <a:rPr lang="en-US" sz="2000" b="0" i="0" u="none" strike="noStrike" baseline="0" dirty="0" err="1">
                <a:latin typeface="Barlow-Regular"/>
              </a:rPr>
              <a:t>aprill</a:t>
            </a:r>
            <a:r>
              <a:rPr lang="en-US" sz="2000" b="0" i="0" u="none" strike="noStrike" baseline="0" dirty="0">
                <a:latin typeface="Barlow-Regular"/>
              </a:rPr>
              <a:t> 2025 – 11. </a:t>
            </a:r>
            <a:r>
              <a:rPr lang="en-US" sz="2000" b="0" i="0" u="none" strike="noStrike" baseline="0" dirty="0" err="1">
                <a:latin typeface="Barlow-Regular"/>
              </a:rPr>
              <a:t>aprill</a:t>
            </a:r>
            <a:r>
              <a:rPr lang="en-US" sz="2000" b="0" i="0" u="none" strike="noStrike" baseline="0" dirty="0">
                <a:latin typeface="Barlow-Regular"/>
              </a:rPr>
              <a:t> 2025 </a:t>
            </a:r>
            <a:r>
              <a:rPr lang="en-US" sz="2000" b="0" i="0" u="none" strike="noStrike" baseline="0" dirty="0" err="1">
                <a:latin typeface="Barlow-Regular"/>
              </a:rPr>
              <a:t>kell</a:t>
            </a:r>
            <a:r>
              <a:rPr lang="en-US" sz="2000" b="0" i="0" u="none" strike="noStrike" baseline="0" dirty="0">
                <a:latin typeface="Barlow-Regular"/>
              </a:rPr>
              <a:t> 23.59 SPOKU e-</a:t>
            </a:r>
            <a:r>
              <a:rPr lang="en-US" sz="2000" b="0" i="0" u="none" strike="noStrike" baseline="0" dirty="0" err="1">
                <a:latin typeface="Barlow-Regular"/>
              </a:rPr>
              <a:t>keskkonnas</a:t>
            </a:r>
            <a:r>
              <a:rPr lang="en-US" sz="2000" b="0" i="0" u="none" strike="noStrike" baseline="0" dirty="0">
                <a:latin typeface="Barlow-Regular"/>
              </a:rPr>
              <a:t>.</a:t>
            </a:r>
          </a:p>
          <a:p>
            <a:pPr algn="l"/>
            <a:r>
              <a:rPr lang="en-US" sz="2000" b="1" i="0" u="none" strike="noStrike" baseline="0" dirty="0" err="1">
                <a:latin typeface="Barlow-SemiBold"/>
              </a:rPr>
              <a:t>Miniprojekti</a:t>
            </a:r>
            <a:r>
              <a:rPr lang="en-US" sz="2000" b="1" i="0" u="none" strike="noStrike" baseline="0" dirty="0">
                <a:latin typeface="Barlow-SemiBold"/>
              </a:rPr>
              <a:t> </a:t>
            </a:r>
            <a:r>
              <a:rPr lang="en-US" sz="2000" b="1" i="0" u="none" strike="noStrike" baseline="0" dirty="0" err="1">
                <a:latin typeface="Barlow-SemiBold"/>
              </a:rPr>
              <a:t>toetus</a:t>
            </a:r>
            <a:r>
              <a:rPr lang="en-US" sz="2000" b="1" i="0" u="none" strike="noStrike" baseline="0" dirty="0">
                <a:latin typeface="Barlow-SemiBold"/>
              </a:rPr>
              <a:t>: </a:t>
            </a:r>
            <a:r>
              <a:rPr lang="en-US" sz="2000" b="0" i="0" u="none" strike="noStrike" baseline="0" dirty="0">
                <a:latin typeface="Barlow-Regular"/>
              </a:rPr>
              <a:t>2500–5000 </a:t>
            </a:r>
            <a:r>
              <a:rPr lang="en-US" sz="2000" b="0" i="0" u="none" strike="noStrike" baseline="0" dirty="0" err="1">
                <a:latin typeface="Barlow-Regular"/>
              </a:rPr>
              <a:t>eurot</a:t>
            </a:r>
            <a:r>
              <a:rPr lang="en-US" sz="2000" b="0" i="0" u="none" strike="noStrike" baseline="0" dirty="0">
                <a:latin typeface="Barlow-Regular"/>
              </a:rPr>
              <a:t>. </a:t>
            </a:r>
            <a:r>
              <a:rPr lang="en-US" sz="2000" b="0" i="0" u="none" strike="noStrike" baseline="0" dirty="0" err="1">
                <a:latin typeface="Barlow-Regular"/>
              </a:rPr>
              <a:t>Toetuse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määr</a:t>
            </a:r>
            <a:r>
              <a:rPr lang="en-US" sz="2000" b="0" i="0" u="none" strike="noStrike" baseline="0" dirty="0">
                <a:latin typeface="Barlow-Regular"/>
              </a:rPr>
              <a:t> 100% </a:t>
            </a:r>
            <a:r>
              <a:rPr lang="en-US" sz="2000" b="0" i="0" u="none" strike="noStrike" baseline="0" dirty="0" err="1">
                <a:latin typeface="Barlow-Regular"/>
              </a:rPr>
              <a:t>abikõlblikest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kuludest</a:t>
            </a:r>
            <a:r>
              <a:rPr lang="en-US" sz="2000" b="0" i="0" u="none" strike="noStrike" baseline="0" dirty="0">
                <a:latin typeface="Barlow-Regular"/>
              </a:rPr>
              <a:t>.</a:t>
            </a:r>
          </a:p>
          <a:p>
            <a:pPr algn="l"/>
            <a:r>
              <a:rPr lang="en-US" sz="2000" b="1" i="0" u="none" strike="noStrike" baseline="0" dirty="0" err="1">
                <a:latin typeface="Barlow-SemiBold"/>
              </a:rPr>
              <a:t>Meetme</a:t>
            </a:r>
            <a:r>
              <a:rPr lang="en-US" sz="2000" b="1" i="0" u="none" strike="noStrike" baseline="0" dirty="0">
                <a:latin typeface="Barlow-SemiBold"/>
              </a:rPr>
              <a:t> </a:t>
            </a:r>
            <a:r>
              <a:rPr lang="en-US" sz="2000" b="1" i="0" u="none" strike="noStrike" baseline="0" dirty="0" err="1">
                <a:latin typeface="Barlow-SemiBold"/>
              </a:rPr>
              <a:t>eelarve</a:t>
            </a:r>
            <a:r>
              <a:rPr lang="en-US" sz="2000" b="1" i="0" u="none" strike="noStrike" baseline="0" dirty="0">
                <a:latin typeface="Barlow-SemiBold"/>
              </a:rPr>
              <a:t>: </a:t>
            </a:r>
            <a:r>
              <a:rPr lang="en-US" sz="2000" b="0" i="0" u="none" strike="noStrike" baseline="0" dirty="0">
                <a:latin typeface="Barlow-Regular"/>
              </a:rPr>
              <a:t>42 203 </a:t>
            </a:r>
            <a:r>
              <a:rPr lang="en-US" sz="2000" b="0" i="0" u="none" strike="noStrike" baseline="0" dirty="0" err="1">
                <a:latin typeface="Barlow-Regular"/>
              </a:rPr>
              <a:t>eurot</a:t>
            </a:r>
            <a:r>
              <a:rPr lang="en-US" sz="2000" b="0" i="0" u="none" strike="noStrike" baseline="0" dirty="0">
                <a:latin typeface="Barlow-Regular"/>
              </a:rPr>
              <a:t>.</a:t>
            </a:r>
          </a:p>
          <a:p>
            <a:pPr algn="l"/>
            <a:r>
              <a:rPr lang="en-US" sz="2000" b="1" i="0" u="none" strike="noStrike" baseline="0" dirty="0" err="1">
                <a:latin typeface="Barlow-SemiBold"/>
              </a:rPr>
              <a:t>Taotleja</a:t>
            </a:r>
            <a:r>
              <a:rPr lang="en-US" sz="2000" b="1" i="0" u="none" strike="noStrike" baseline="0" dirty="0">
                <a:latin typeface="Barlow-SemiBold"/>
              </a:rPr>
              <a:t>: </a:t>
            </a:r>
            <a:r>
              <a:rPr lang="en-US" sz="2000" b="0" i="0" u="none" strike="noStrike" baseline="0" dirty="0" err="1">
                <a:latin typeface="Barlow-Regular"/>
              </a:rPr>
              <a:t>Pandivere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koostööpiirkonnas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tegutsev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mikroettevõte</a:t>
            </a:r>
            <a:r>
              <a:rPr lang="en-US" sz="2000" b="0" i="0" u="none" strike="noStrike" baseline="0" dirty="0">
                <a:latin typeface="Barlow-Regular"/>
              </a:rPr>
              <a:t>, FIE ja </a:t>
            </a:r>
            <a:r>
              <a:rPr lang="en-US" sz="2000" b="0" i="0" u="none" strike="noStrike" baseline="0" dirty="0" err="1">
                <a:latin typeface="Barlow-Regular"/>
              </a:rPr>
              <a:t>vabaühendus</a:t>
            </a:r>
            <a:r>
              <a:rPr lang="en-US" sz="2000" b="0" i="0" u="none" strike="noStrike" baseline="0" dirty="0">
                <a:latin typeface="Barlow-Regular"/>
              </a:rPr>
              <a:t>,</a:t>
            </a:r>
          </a:p>
          <a:p>
            <a:pPr algn="l"/>
            <a:r>
              <a:rPr lang="en-US" sz="2000" b="0" i="0" u="none" strike="noStrike" baseline="0" dirty="0" err="1">
                <a:latin typeface="Barlow-Regular"/>
              </a:rPr>
              <a:t>v.a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korteriühistu</a:t>
            </a:r>
            <a:r>
              <a:rPr lang="en-US" sz="2000" b="0" i="0" u="none" strike="noStrike" baseline="0" dirty="0">
                <a:latin typeface="Barlow-Regular"/>
              </a:rPr>
              <a:t>.</a:t>
            </a:r>
          </a:p>
          <a:p>
            <a:pPr algn="l"/>
            <a:r>
              <a:rPr lang="en-US" sz="2000" b="1" i="0" u="none" strike="noStrike" baseline="0" dirty="0" err="1">
                <a:latin typeface="Barlow-SemiBold"/>
              </a:rPr>
              <a:t>Meeetme</a:t>
            </a:r>
            <a:r>
              <a:rPr lang="en-US" sz="2000" b="1" i="0" u="none" strike="noStrike" baseline="0" dirty="0">
                <a:latin typeface="Barlow-SemiBold"/>
              </a:rPr>
              <a:t> </a:t>
            </a:r>
            <a:r>
              <a:rPr lang="en-US" sz="2000" b="1" i="0" u="none" strike="noStrike" baseline="0" dirty="0" err="1">
                <a:latin typeface="Barlow-SemiBold"/>
              </a:rPr>
              <a:t>sihtrühm</a:t>
            </a:r>
            <a:r>
              <a:rPr lang="en-US" sz="2000" b="1" i="0" u="none" strike="noStrike" baseline="0" dirty="0">
                <a:latin typeface="Barlow-SemiBold"/>
              </a:rPr>
              <a:t>: </a:t>
            </a:r>
            <a:r>
              <a:rPr lang="en-US" sz="2000" b="0" i="0" u="none" strike="noStrike" baseline="0" dirty="0" err="1">
                <a:latin typeface="Barlow-Regular"/>
              </a:rPr>
              <a:t>tegevuspiirkonna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vanemaealised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elanikud</a:t>
            </a:r>
            <a:r>
              <a:rPr lang="en-US" sz="2000" b="0" i="0" u="none" strike="noStrike" baseline="0" dirty="0">
                <a:latin typeface="Barlow-Regular"/>
              </a:rPr>
              <a:t> 55+; </a:t>
            </a:r>
            <a:r>
              <a:rPr lang="en-US" sz="2000" b="0" i="0" u="none" strike="noStrike" baseline="0" dirty="0" err="1">
                <a:latin typeface="Barlow-Regular"/>
              </a:rPr>
              <a:t>tegevuspiirkonna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erivajadustega</a:t>
            </a:r>
            <a:r>
              <a:rPr lang="et-EE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inimeste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sihtrühm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vanuses</a:t>
            </a:r>
            <a:r>
              <a:rPr lang="en-US" sz="2000" b="0" i="0" u="none" strike="noStrike" baseline="0" dirty="0">
                <a:latin typeface="Barlow-Regular"/>
              </a:rPr>
              <a:t> 16+, </a:t>
            </a:r>
            <a:r>
              <a:rPr lang="en-US" sz="2000" b="0" i="0" u="none" strike="noStrike" baseline="0" dirty="0" err="1">
                <a:latin typeface="Barlow-Regular"/>
              </a:rPr>
              <a:t>kes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ei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osale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üldjuhul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aktiivselt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tööelus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ega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õpingutes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ning</a:t>
            </a:r>
            <a:r>
              <a:rPr lang="en-US" sz="2000" b="0" i="0" u="none" strike="noStrike" baseline="0" dirty="0">
                <a:latin typeface="Barlow-Regular"/>
              </a:rPr>
              <a:t> on</a:t>
            </a:r>
            <a:r>
              <a:rPr lang="et-EE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ühiskondlikult</a:t>
            </a:r>
            <a:r>
              <a:rPr lang="en-US" sz="2000" b="0" i="0" u="none" strike="noStrike" baseline="0" dirty="0">
                <a:latin typeface="Barlow-Regular"/>
              </a:rPr>
              <a:t> </a:t>
            </a:r>
            <a:r>
              <a:rPr lang="en-US" sz="2000" b="0" i="0" u="none" strike="noStrike" baseline="0" dirty="0" err="1">
                <a:latin typeface="Barlow-Regular"/>
              </a:rPr>
              <a:t>väheaktiivsed</a:t>
            </a:r>
            <a:r>
              <a:rPr lang="en-US" sz="2000" b="0" i="0" u="none" strike="noStrike" baseline="0" dirty="0">
                <a:latin typeface="Barlow-Regular"/>
              </a:rPr>
              <a:t>.</a:t>
            </a:r>
          </a:p>
          <a:p>
            <a:pPr algn="l"/>
            <a:r>
              <a:rPr lang="de-DE" sz="2000" b="1" i="0" u="none" strike="noStrike" baseline="0" dirty="0" err="1">
                <a:latin typeface="Barlow-SemiBold"/>
              </a:rPr>
              <a:t>Hindamise</a:t>
            </a:r>
            <a:r>
              <a:rPr lang="de-DE" sz="2000" b="1" i="0" u="none" strike="noStrike" baseline="0" dirty="0">
                <a:latin typeface="Barlow-SemiBold"/>
              </a:rPr>
              <a:t> </a:t>
            </a:r>
            <a:r>
              <a:rPr lang="de-DE" sz="2000" b="1" i="0" u="none" strike="noStrike" baseline="0" dirty="0" err="1">
                <a:latin typeface="Barlow-SemiBold"/>
              </a:rPr>
              <a:t>tähtaeg</a:t>
            </a:r>
            <a:r>
              <a:rPr lang="de-DE" sz="2000" b="1" i="0" u="none" strike="noStrike" baseline="0" dirty="0">
                <a:latin typeface="Barlow-SemiBold"/>
              </a:rPr>
              <a:t>: </a:t>
            </a:r>
            <a:r>
              <a:rPr lang="de-DE" sz="2000" b="0" i="0" u="none" strike="noStrike" baseline="0" dirty="0">
                <a:latin typeface="Barlow-Regular"/>
              </a:rPr>
              <a:t>6. </a:t>
            </a:r>
            <a:r>
              <a:rPr lang="de-DE" sz="2000" b="0" i="0" u="none" strike="noStrike" baseline="0" dirty="0" err="1">
                <a:latin typeface="Barlow-Regular"/>
              </a:rPr>
              <a:t>mai</a:t>
            </a:r>
            <a:r>
              <a:rPr lang="de-DE" sz="2000" b="0" i="0" u="none" strike="noStrike" baseline="0" dirty="0">
                <a:latin typeface="Barlow-Regular"/>
              </a:rPr>
              <a:t> 2025.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960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8852C2E-55BA-A000-B905-B7D2B3065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478"/>
            <a:ext cx="10515600" cy="6020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b="1" dirty="0" err="1"/>
              <a:t>Miniprojekti</a:t>
            </a:r>
            <a:r>
              <a:rPr lang="en-US" sz="2000" b="1" dirty="0"/>
              <a:t> </a:t>
            </a:r>
            <a:r>
              <a:rPr lang="en-US" sz="2000" b="1" dirty="0" err="1"/>
              <a:t>toetus</a:t>
            </a:r>
            <a:endParaRPr lang="en-US" sz="2000" b="1" dirty="0"/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► </a:t>
            </a:r>
            <a:r>
              <a:rPr lang="et-EE" sz="2000" dirty="0"/>
              <a:t>PAIK</a:t>
            </a:r>
            <a:r>
              <a:rPr lang="en-US" sz="2000" dirty="0"/>
              <a:t> on </a:t>
            </a:r>
            <a:r>
              <a:rPr lang="et-EE" sz="2000" dirty="0"/>
              <a:t>nn </a:t>
            </a:r>
            <a:r>
              <a:rPr lang="en-US" sz="2000" dirty="0"/>
              <a:t>“</a:t>
            </a:r>
            <a:r>
              <a:rPr lang="en-US" sz="2000" i="1" dirty="0" err="1"/>
              <a:t>vihmavari</a:t>
            </a:r>
            <a:r>
              <a:rPr lang="en-US" sz="2000" i="1" dirty="0"/>
              <a:t>”</a:t>
            </a:r>
            <a:r>
              <a:rPr lang="et-EE" i="1" dirty="0"/>
              <a:t> </a:t>
            </a:r>
            <a:r>
              <a:rPr lang="en-US" sz="2000" dirty="0" err="1"/>
              <a:t>olles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t-EE" sz="2000" dirty="0"/>
              <a:t> </a:t>
            </a:r>
            <a:r>
              <a:rPr lang="en-US" sz="2000" dirty="0" err="1"/>
              <a:t>projekti</a:t>
            </a:r>
            <a:r>
              <a:rPr lang="en-US" sz="2000" dirty="0"/>
              <a:t> </a:t>
            </a:r>
            <a:r>
              <a:rPr lang="en-US" sz="2000" dirty="0" err="1"/>
              <a:t>põhitaotleja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► </a:t>
            </a:r>
            <a:r>
              <a:rPr lang="et-EE" sz="2000" dirty="0"/>
              <a:t>PAIK</a:t>
            </a:r>
            <a:r>
              <a:rPr lang="en-US" sz="2000" dirty="0"/>
              <a:t> </a:t>
            </a:r>
            <a:r>
              <a:rPr lang="en-US" sz="2000" dirty="0" err="1"/>
              <a:t>koos</a:t>
            </a:r>
            <a:r>
              <a:rPr lang="en-US" sz="2000" dirty="0"/>
              <a:t> </a:t>
            </a:r>
            <a:r>
              <a:rPr lang="en-US" sz="2000" dirty="0" err="1"/>
              <a:t>miniprojektide</a:t>
            </a:r>
            <a:r>
              <a:rPr lang="en-US" sz="2000" dirty="0"/>
              <a:t> </a:t>
            </a:r>
            <a:r>
              <a:rPr lang="en-US" sz="2000" dirty="0" err="1"/>
              <a:t>elluviijatega</a:t>
            </a:r>
            <a:r>
              <a:rPr lang="en-US" sz="2000" dirty="0"/>
              <a:t> </a:t>
            </a:r>
            <a:r>
              <a:rPr lang="en-US" sz="2000" dirty="0" err="1"/>
              <a:t>vastutab</a:t>
            </a:r>
            <a:r>
              <a:rPr lang="en-US" sz="2000" dirty="0"/>
              <a:t> </a:t>
            </a:r>
            <a:r>
              <a:rPr lang="en-US" sz="2000" dirty="0" err="1"/>
              <a:t>tegevuste</a:t>
            </a:r>
            <a:r>
              <a:rPr lang="en-US" sz="2000" dirty="0"/>
              <a:t> </a:t>
            </a:r>
            <a:r>
              <a:rPr lang="en-US" sz="2000" dirty="0" err="1"/>
              <a:t>abikõlblikkuse</a:t>
            </a:r>
            <a:r>
              <a:rPr lang="en-US" sz="2000" dirty="0"/>
              <a:t>,</a:t>
            </a:r>
            <a:r>
              <a:rPr lang="et-EE" sz="2000" dirty="0"/>
              <a:t> </a:t>
            </a:r>
            <a:r>
              <a:rPr lang="en-US" sz="2000" dirty="0" err="1"/>
              <a:t>rahastuse</a:t>
            </a:r>
            <a:r>
              <a:rPr lang="en-US" sz="2000" dirty="0"/>
              <a:t> ja </a:t>
            </a:r>
            <a:r>
              <a:rPr lang="en-US" sz="2000" dirty="0" err="1"/>
              <a:t>aruandluse</a:t>
            </a:r>
            <a:r>
              <a:rPr lang="en-US" sz="2000" dirty="0"/>
              <a:t> </a:t>
            </a:r>
            <a:r>
              <a:rPr lang="en-US" sz="2000" dirty="0" err="1"/>
              <a:t>eest</a:t>
            </a:r>
            <a:r>
              <a:rPr lang="en-US" sz="2000" dirty="0"/>
              <a:t> RTK-ga.</a:t>
            </a:r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► </a:t>
            </a:r>
            <a:r>
              <a:rPr lang="en-US" sz="2000" dirty="0" err="1"/>
              <a:t>Miniprojekti</a:t>
            </a:r>
            <a:r>
              <a:rPr lang="en-US" sz="2000" dirty="0"/>
              <a:t> </a:t>
            </a:r>
            <a:r>
              <a:rPr lang="en-US" sz="2000" dirty="0" err="1"/>
              <a:t>elluviija</a:t>
            </a:r>
            <a:r>
              <a:rPr lang="en-US" sz="2000" dirty="0"/>
              <a:t> </a:t>
            </a:r>
            <a:r>
              <a:rPr lang="en-US" sz="2000" dirty="0" err="1"/>
              <a:t>kohustuseks</a:t>
            </a:r>
            <a:r>
              <a:rPr lang="en-US" sz="2000" dirty="0"/>
              <a:t> on </a:t>
            </a:r>
            <a:r>
              <a:rPr lang="en-US" sz="2000" dirty="0" err="1"/>
              <a:t>tegevused</a:t>
            </a:r>
            <a:r>
              <a:rPr lang="en-US" sz="2000" dirty="0"/>
              <a:t> ESF+ </a:t>
            </a:r>
            <a:r>
              <a:rPr lang="en-US" sz="2000" dirty="0" err="1"/>
              <a:t>nõuetele</a:t>
            </a:r>
            <a:r>
              <a:rPr lang="en-US" sz="2000" dirty="0"/>
              <a:t> </a:t>
            </a:r>
            <a:r>
              <a:rPr lang="en-US" sz="2000" dirty="0" err="1"/>
              <a:t>vastavalt</a:t>
            </a:r>
            <a:r>
              <a:rPr lang="et-EE" sz="2000" dirty="0"/>
              <a:t> </a:t>
            </a:r>
            <a:r>
              <a:rPr lang="en-US" sz="2000" dirty="0" err="1"/>
              <a:t>eesmärgipäraselt</a:t>
            </a:r>
            <a:r>
              <a:rPr lang="en-US" sz="2000" dirty="0"/>
              <a:t> </a:t>
            </a:r>
            <a:r>
              <a:rPr lang="en-US" sz="2000" dirty="0" err="1"/>
              <a:t>ellu</a:t>
            </a:r>
            <a:r>
              <a:rPr lang="en-US" sz="2000" dirty="0"/>
              <a:t> </a:t>
            </a:r>
            <a:r>
              <a:rPr lang="en-US" sz="2000" dirty="0" err="1"/>
              <a:t>viia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► </a:t>
            </a:r>
            <a:r>
              <a:rPr lang="et-EE" dirty="0"/>
              <a:t>M</a:t>
            </a:r>
            <a:r>
              <a:rPr lang="en-US" sz="2000" dirty="0" err="1"/>
              <a:t>iniprojekti</a:t>
            </a:r>
            <a:r>
              <a:rPr lang="en-US" sz="2000" dirty="0"/>
              <a:t> </a:t>
            </a:r>
            <a:r>
              <a:rPr lang="en-US" sz="2000" dirty="0" err="1"/>
              <a:t>elluviijal</a:t>
            </a:r>
            <a:r>
              <a:rPr lang="en-US" sz="2000" dirty="0"/>
              <a:t> </a:t>
            </a:r>
            <a:r>
              <a:rPr lang="en-US" sz="2000" dirty="0" err="1"/>
              <a:t>tuleb</a:t>
            </a:r>
            <a:r>
              <a:rPr lang="en-US" sz="2000" dirty="0"/>
              <a:t> </a:t>
            </a:r>
            <a:r>
              <a:rPr lang="en-US" sz="2000" dirty="0" err="1"/>
              <a:t>täita</a:t>
            </a:r>
            <a:r>
              <a:rPr lang="en-US" sz="2000" dirty="0"/>
              <a:t> </a:t>
            </a:r>
            <a:r>
              <a:rPr lang="en-US" sz="2000" dirty="0" err="1"/>
              <a:t>kõiki</a:t>
            </a:r>
            <a:r>
              <a:rPr lang="en-US" sz="2000" dirty="0"/>
              <a:t> ESF+ </a:t>
            </a:r>
            <a:r>
              <a:rPr lang="en-US" sz="2000" dirty="0" err="1"/>
              <a:t>määruses</a:t>
            </a:r>
            <a:r>
              <a:rPr lang="en-US" sz="2000" dirty="0"/>
              <a:t> </a:t>
            </a:r>
            <a:r>
              <a:rPr lang="en-US" sz="2000" dirty="0" err="1"/>
              <a:t>kehtestatud</a:t>
            </a:r>
            <a:r>
              <a:rPr lang="et-EE" sz="2000" dirty="0"/>
              <a:t> </a:t>
            </a:r>
            <a:r>
              <a:rPr lang="en-US" sz="2000" dirty="0" err="1"/>
              <a:t>nõudeid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► </a:t>
            </a:r>
            <a:r>
              <a:rPr lang="en-US" sz="2000" dirty="0" err="1"/>
              <a:t>Toetus</a:t>
            </a:r>
            <a:r>
              <a:rPr lang="en-US" sz="2000" dirty="0"/>
              <a:t> on </a:t>
            </a:r>
            <a:r>
              <a:rPr lang="et-EE" sz="2000" dirty="0"/>
              <a:t>MÄÄRUSEST TULENEVALT kuni </a:t>
            </a:r>
            <a:r>
              <a:rPr lang="en-US" sz="2000" dirty="0"/>
              <a:t>6029.- </a:t>
            </a:r>
            <a:r>
              <a:rPr lang="en-US" sz="2000" dirty="0" err="1"/>
              <a:t>eurot</a:t>
            </a:r>
            <a:r>
              <a:rPr lang="en-US" sz="2000" dirty="0"/>
              <a:t> </a:t>
            </a:r>
            <a:r>
              <a:rPr lang="en-US" sz="2000" dirty="0" err="1"/>
              <a:t>ühe</a:t>
            </a:r>
            <a:r>
              <a:rPr lang="en-US" sz="2000" dirty="0"/>
              <a:t> </a:t>
            </a:r>
            <a:r>
              <a:rPr lang="en-US" sz="2000" dirty="0" err="1"/>
              <a:t>miniprojekti</a:t>
            </a:r>
            <a:r>
              <a:rPr lang="en-US" sz="2000" dirty="0"/>
              <a:t> </a:t>
            </a:r>
            <a:r>
              <a:rPr lang="en-US" sz="2000" dirty="0" err="1"/>
              <a:t>kohta</a:t>
            </a:r>
            <a:r>
              <a:rPr lang="en-US" sz="2000" dirty="0"/>
              <a:t>, 100% </a:t>
            </a:r>
            <a:r>
              <a:rPr lang="en-US" sz="2000" dirty="0" err="1"/>
              <a:t>toetust</a:t>
            </a:r>
            <a:r>
              <a:rPr lang="en-US" sz="2000" dirty="0"/>
              <a:t>, </a:t>
            </a:r>
            <a:r>
              <a:rPr lang="en-US" sz="2000" dirty="0" err="1"/>
              <a:t>kulud</a:t>
            </a:r>
            <a:r>
              <a:rPr lang="et-EE" sz="2000" dirty="0"/>
              <a:t> </a:t>
            </a:r>
            <a:r>
              <a:rPr lang="en-US" sz="2000" dirty="0" err="1"/>
              <a:t>loetakse</a:t>
            </a:r>
            <a:r>
              <a:rPr lang="en-US" sz="2000" dirty="0"/>
              <a:t> </a:t>
            </a:r>
            <a:r>
              <a:rPr lang="en-US" sz="2000" dirty="0" err="1"/>
              <a:t>abikõlblikuks</a:t>
            </a:r>
            <a:r>
              <a:rPr lang="en-US" sz="2000" dirty="0"/>
              <a:t> </a:t>
            </a:r>
            <a:r>
              <a:rPr lang="en-US" sz="2000" dirty="0" err="1"/>
              <a:t>standardiseeritud</a:t>
            </a:r>
            <a:r>
              <a:rPr lang="en-US" sz="2000" dirty="0"/>
              <a:t> </a:t>
            </a:r>
            <a:r>
              <a:rPr lang="en-US" sz="2000" dirty="0" err="1"/>
              <a:t>ühikuhinna</a:t>
            </a:r>
            <a:r>
              <a:rPr lang="en-US" sz="2000" dirty="0"/>
              <a:t> </a:t>
            </a:r>
            <a:r>
              <a:rPr lang="en-US" sz="2000" dirty="0" err="1"/>
              <a:t>alusel</a:t>
            </a:r>
            <a:r>
              <a:rPr lang="et-EE" sz="2000" dirty="0"/>
              <a:t>. </a:t>
            </a:r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2000" dirty="0"/>
              <a:t>►</a:t>
            </a:r>
            <a:r>
              <a:rPr lang="et-EE" sz="2000" dirty="0"/>
              <a:t> 2025.a miniprojekti TOETUSE SUURUS on vastavalt PAIK juhatuse otsusele 2500 – 5000 eurot millise abikõlblik summa makstakse elluviijale peale RTK poolset tegevuste heakskiitmist.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677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6844478-06D9-7BA1-F3E6-945548A5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1" y="9057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b="1" dirty="0"/>
              <a:t>	</a:t>
            </a:r>
            <a:r>
              <a:rPr lang="en-US" b="1" dirty="0"/>
              <a:t>Toetatavad </a:t>
            </a:r>
            <a:r>
              <a:rPr lang="en-US" b="1" dirty="0" err="1"/>
              <a:t>tegevused</a:t>
            </a:r>
            <a:endParaRPr lang="en-US" dirty="0"/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Miniprojektide</a:t>
            </a:r>
            <a:r>
              <a:rPr lang="en-US" dirty="0"/>
              <a:t> </a:t>
            </a:r>
            <a:r>
              <a:rPr lang="en-US" dirty="0" err="1"/>
              <a:t>kasusaajad</a:t>
            </a:r>
            <a:r>
              <a:rPr lang="en-US" dirty="0"/>
              <a:t> </a:t>
            </a:r>
            <a:r>
              <a:rPr lang="en-US" dirty="0" err="1"/>
              <a:t>peavad</a:t>
            </a:r>
            <a:r>
              <a:rPr lang="en-US" dirty="0"/>
              <a:t> </a:t>
            </a:r>
            <a:r>
              <a:rPr lang="en-US" dirty="0" err="1"/>
              <a:t>olema</a:t>
            </a:r>
            <a:r>
              <a:rPr lang="en-US" dirty="0"/>
              <a:t> PAIK </a:t>
            </a:r>
            <a:r>
              <a:rPr lang="en-US" dirty="0" err="1"/>
              <a:t>tegevuspiirkonnast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Tegevusi</a:t>
            </a:r>
            <a:r>
              <a:rPr lang="en-US" dirty="0"/>
              <a:t> </a:t>
            </a:r>
            <a:r>
              <a:rPr lang="en-US" dirty="0" err="1"/>
              <a:t>saavad</a:t>
            </a:r>
            <a:r>
              <a:rPr lang="en-US" dirty="0"/>
              <a:t> </a:t>
            </a:r>
            <a:r>
              <a:rPr lang="en-US" dirty="0" err="1"/>
              <a:t>miniprojekte</a:t>
            </a:r>
            <a:r>
              <a:rPr lang="en-US" dirty="0"/>
              <a:t> </a:t>
            </a:r>
            <a:r>
              <a:rPr lang="en-US" dirty="0" err="1"/>
              <a:t>rakendades</a:t>
            </a:r>
            <a:r>
              <a:rPr lang="en-US" dirty="0"/>
              <a:t> </a:t>
            </a:r>
            <a:r>
              <a:rPr lang="en-US" dirty="0" err="1"/>
              <a:t>ellu</a:t>
            </a:r>
            <a:r>
              <a:rPr lang="en-US" dirty="0"/>
              <a:t> </a:t>
            </a:r>
            <a:r>
              <a:rPr lang="en-US" dirty="0" err="1"/>
              <a:t>viia</a:t>
            </a:r>
            <a:r>
              <a:rPr lang="et-EE" dirty="0"/>
              <a:t> </a:t>
            </a:r>
            <a:r>
              <a:rPr lang="en-US" dirty="0" err="1"/>
              <a:t>kohalik</a:t>
            </a:r>
            <a:r>
              <a:rPr lang="en-US" dirty="0"/>
              <a:t> </a:t>
            </a:r>
            <a:r>
              <a:rPr lang="en-US" dirty="0" err="1"/>
              <a:t>tegevusrühm</a:t>
            </a:r>
            <a:r>
              <a:rPr lang="en-US" dirty="0"/>
              <a:t>, </a:t>
            </a:r>
            <a:r>
              <a:rPr lang="en-US" dirty="0" err="1"/>
              <a:t>Pandivere</a:t>
            </a:r>
            <a:r>
              <a:rPr lang="en-US" dirty="0"/>
              <a:t>  </a:t>
            </a:r>
            <a:r>
              <a:rPr lang="en-US" dirty="0" err="1"/>
              <a:t>koostööpiirkonnas</a:t>
            </a:r>
            <a:r>
              <a:rPr lang="en-US" dirty="0"/>
              <a:t>  </a:t>
            </a:r>
            <a:r>
              <a:rPr lang="en-US" dirty="0" err="1"/>
              <a:t>tegutsev</a:t>
            </a:r>
            <a:r>
              <a:rPr lang="en-US" dirty="0"/>
              <a:t> </a:t>
            </a:r>
            <a:r>
              <a:rPr lang="en-US" dirty="0" err="1"/>
              <a:t>mikroettevõte</a:t>
            </a:r>
            <a:r>
              <a:rPr lang="en-US" dirty="0"/>
              <a:t>, FIE ja </a:t>
            </a:r>
            <a:r>
              <a:rPr lang="en-US" dirty="0" err="1"/>
              <a:t>vabaühendus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korteriühistu</a:t>
            </a:r>
            <a:r>
              <a:rPr lang="et-EE" dirty="0"/>
              <a:t> eesmärgiga pakkuda teenuseid vanuserühmale 55+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t-EE" dirty="0"/>
              <a:t>või </a:t>
            </a:r>
            <a:r>
              <a:rPr lang="en-US" dirty="0" err="1"/>
              <a:t>ebasoodsas</a:t>
            </a:r>
            <a:r>
              <a:rPr lang="en-US" dirty="0"/>
              <a:t> </a:t>
            </a:r>
            <a:r>
              <a:rPr lang="en-US" dirty="0" err="1"/>
              <a:t>olukorras</a:t>
            </a:r>
            <a:r>
              <a:rPr lang="en-US" dirty="0"/>
              <a:t> </a:t>
            </a:r>
            <a:r>
              <a:rPr lang="en-US" dirty="0" err="1"/>
              <a:t>erivajadusega</a:t>
            </a:r>
            <a:r>
              <a:rPr lang="en-US" dirty="0"/>
              <a:t> </a:t>
            </a:r>
            <a:r>
              <a:rPr lang="en-US" dirty="0" err="1"/>
              <a:t>sihtrühmale</a:t>
            </a:r>
            <a:r>
              <a:rPr lang="en-US" dirty="0"/>
              <a:t> </a:t>
            </a:r>
            <a:endParaRPr lang="et-EE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/>
              <a:t>vanuses</a:t>
            </a:r>
            <a:r>
              <a:rPr lang="en-US" dirty="0"/>
              <a:t> 16+. </a:t>
            </a:r>
            <a:endParaRPr lang="et-EE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NB! </a:t>
            </a:r>
            <a:r>
              <a:rPr lang="en-US" dirty="0" err="1"/>
              <a:t>Miniprojektidega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ellu</a:t>
            </a:r>
            <a:r>
              <a:rPr lang="en-US" dirty="0"/>
              <a:t> </a:t>
            </a:r>
            <a:r>
              <a:rPr lang="en-US" dirty="0" err="1"/>
              <a:t>viia</a:t>
            </a:r>
            <a:r>
              <a:rPr lang="en-US" dirty="0"/>
              <a:t> </a:t>
            </a:r>
            <a:r>
              <a:rPr lang="en-US" dirty="0" err="1"/>
              <a:t>vaid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 16-aastastele ja</a:t>
            </a:r>
            <a:endParaRPr lang="et-EE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vanematele</a:t>
            </a:r>
            <a:r>
              <a:rPr lang="en-US" dirty="0"/>
              <a:t> </a:t>
            </a:r>
            <a:r>
              <a:rPr lang="en-US" dirty="0" err="1"/>
              <a:t>isikutele</a:t>
            </a:r>
            <a:r>
              <a:rPr lang="en-US" dirty="0"/>
              <a:t> </a:t>
            </a:r>
            <a:r>
              <a:rPr lang="en-US" dirty="0" err="1"/>
              <a:t>suunatud</a:t>
            </a:r>
            <a:r>
              <a:rPr lang="et-EE" dirty="0"/>
              <a:t> </a:t>
            </a:r>
            <a:r>
              <a:rPr lang="en-US" dirty="0" err="1"/>
              <a:t>tegevusi</a:t>
            </a:r>
            <a:r>
              <a:rPr lang="en-US" dirty="0"/>
              <a:t>, mis </a:t>
            </a:r>
            <a:r>
              <a:rPr lang="en-US" dirty="0" err="1"/>
              <a:t>loovad</a:t>
            </a:r>
            <a:r>
              <a:rPr lang="en-US" dirty="0"/>
              <a:t> </a:t>
            </a:r>
            <a:endParaRPr lang="et-EE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lisandväärtust</a:t>
            </a:r>
            <a:r>
              <a:rPr lang="en-US" dirty="0"/>
              <a:t> </a:t>
            </a:r>
            <a:r>
              <a:rPr lang="en-US" dirty="0" err="1"/>
              <a:t>sotsiaalhoolekande</a:t>
            </a:r>
            <a:r>
              <a:rPr lang="en-US" dirty="0"/>
              <a:t> </a:t>
            </a:r>
            <a:r>
              <a:rPr lang="en-US" dirty="0" err="1"/>
              <a:t>seaduses</a:t>
            </a:r>
            <a:r>
              <a:rPr lang="en-US" dirty="0"/>
              <a:t> </a:t>
            </a:r>
            <a:r>
              <a:rPr lang="en-US" dirty="0" err="1"/>
              <a:t>sätestatud</a:t>
            </a:r>
            <a:r>
              <a:rPr lang="en-US" dirty="0"/>
              <a:t> </a:t>
            </a:r>
            <a:endParaRPr lang="et-EE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kohustuslikele</a:t>
            </a:r>
            <a:r>
              <a:rPr lang="et-EE" dirty="0"/>
              <a:t> </a:t>
            </a:r>
            <a:r>
              <a:rPr lang="en-US" dirty="0"/>
              <a:t>KOV </a:t>
            </a:r>
            <a:r>
              <a:rPr lang="en-US" dirty="0" err="1"/>
              <a:t>teenustele</a:t>
            </a:r>
            <a:r>
              <a:rPr lang="en-US" dirty="0"/>
              <a:t>.</a:t>
            </a: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17288CB3-D93A-520E-D3EA-C5238B5B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2" y="1734345"/>
            <a:ext cx="4093030" cy="52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4008F1D-EE20-EDBF-5F81-B804F461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89" y="-80387"/>
            <a:ext cx="1158383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KOV </a:t>
            </a:r>
            <a:r>
              <a:rPr lang="en-US" b="1" dirty="0" err="1"/>
              <a:t>kohustuslikud</a:t>
            </a:r>
            <a:r>
              <a:rPr lang="en-US" b="1" dirty="0"/>
              <a:t> </a:t>
            </a:r>
            <a:r>
              <a:rPr lang="en-US" b="1" dirty="0" err="1"/>
              <a:t>teenused</a:t>
            </a:r>
            <a:r>
              <a:rPr lang="et-EE" b="1" dirty="0"/>
              <a:t> </a:t>
            </a:r>
            <a:r>
              <a:rPr lang="en-US" sz="2000" b="1" dirty="0" err="1"/>
              <a:t>sotsiaalhoolekande</a:t>
            </a:r>
            <a:r>
              <a:rPr lang="en-US" sz="2000" b="1" dirty="0"/>
              <a:t> </a:t>
            </a:r>
            <a:r>
              <a:rPr lang="en-US" sz="2000" b="1" dirty="0" err="1"/>
              <a:t>seaduses</a:t>
            </a:r>
            <a:endParaRPr lang="en-US" sz="2000" b="1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koduteenus</a:t>
            </a:r>
            <a:r>
              <a:rPr lang="en-US" sz="1800" dirty="0"/>
              <a:t> – </a:t>
            </a:r>
            <a:r>
              <a:rPr lang="en-US" sz="1800" dirty="0" err="1"/>
              <a:t>täisealise</a:t>
            </a:r>
            <a:r>
              <a:rPr lang="en-US" sz="1800" dirty="0"/>
              <a:t> </a:t>
            </a:r>
            <a:r>
              <a:rPr lang="en-US" sz="1800" dirty="0" err="1"/>
              <a:t>abistamine</a:t>
            </a:r>
            <a:r>
              <a:rPr lang="en-US" sz="1800" dirty="0"/>
              <a:t> </a:t>
            </a:r>
            <a:r>
              <a:rPr lang="en-US" sz="1800" dirty="0" err="1"/>
              <a:t>kodustes</a:t>
            </a:r>
            <a:r>
              <a:rPr lang="en-US" sz="1800" dirty="0"/>
              <a:t> </a:t>
            </a:r>
            <a:r>
              <a:rPr lang="en-US" sz="1800" dirty="0" err="1"/>
              <a:t>toimingutes</a:t>
            </a:r>
            <a:r>
              <a:rPr lang="en-US" sz="1800" dirty="0"/>
              <a:t> ja </a:t>
            </a:r>
            <a:r>
              <a:rPr lang="en-US" sz="1800" dirty="0" err="1"/>
              <a:t>asjaajamises</a:t>
            </a:r>
            <a:endParaRPr lang="en-US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väljaspool</a:t>
            </a:r>
            <a:r>
              <a:rPr lang="en-US" sz="1800" dirty="0"/>
              <a:t> </a:t>
            </a:r>
            <a:r>
              <a:rPr lang="en-US" sz="1800" dirty="0" err="1"/>
              <a:t>kodu</a:t>
            </a:r>
            <a:r>
              <a:rPr lang="en-US" sz="1800" dirty="0"/>
              <a:t> </a:t>
            </a:r>
            <a:r>
              <a:rPr lang="en-US" sz="1800" dirty="0" err="1"/>
              <a:t>osutatav</a:t>
            </a:r>
            <a:r>
              <a:rPr lang="en-US" sz="1800" dirty="0"/>
              <a:t> </a:t>
            </a:r>
            <a:r>
              <a:rPr lang="en-US" sz="1800" dirty="0" err="1"/>
              <a:t>üldhooldusteenus</a:t>
            </a:r>
            <a:r>
              <a:rPr lang="en-US" sz="1800" dirty="0"/>
              <a:t> – </a:t>
            </a:r>
            <a:r>
              <a:rPr lang="en-US" sz="1800" dirty="0" err="1"/>
              <a:t>täisealise</a:t>
            </a:r>
            <a:r>
              <a:rPr lang="en-US" sz="1800" dirty="0"/>
              <a:t> </a:t>
            </a:r>
            <a:r>
              <a:rPr lang="en-US" sz="1800" dirty="0" err="1"/>
              <a:t>abistamine</a:t>
            </a:r>
            <a:r>
              <a:rPr lang="en-US" sz="1800" dirty="0"/>
              <a:t> ja </a:t>
            </a:r>
            <a:r>
              <a:rPr lang="en-US" sz="1800" dirty="0" err="1"/>
              <a:t>hooldamine</a:t>
            </a:r>
            <a:r>
              <a:rPr lang="en-US" sz="1800" dirty="0"/>
              <a:t> </a:t>
            </a:r>
            <a:r>
              <a:rPr lang="en-US" sz="1800" dirty="0" err="1"/>
              <a:t>hoolekandeasutuses</a:t>
            </a:r>
            <a:endParaRPr lang="en-US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tugiisikuteenus</a:t>
            </a:r>
            <a:r>
              <a:rPr lang="en-US" sz="1800" dirty="0"/>
              <a:t> – </a:t>
            </a:r>
            <a:r>
              <a:rPr lang="en-US" sz="1800" dirty="0" err="1"/>
              <a:t>täisealise</a:t>
            </a:r>
            <a:r>
              <a:rPr lang="en-US" sz="1800" dirty="0"/>
              <a:t> </a:t>
            </a:r>
            <a:r>
              <a:rPr lang="en-US" sz="1800" dirty="0" err="1"/>
              <a:t>inimese</a:t>
            </a:r>
            <a:r>
              <a:rPr lang="en-US" sz="1800" dirty="0"/>
              <a:t> ja/</a:t>
            </a:r>
            <a:r>
              <a:rPr lang="en-US" sz="1800" dirty="0" err="1"/>
              <a:t>või</a:t>
            </a:r>
            <a:r>
              <a:rPr lang="en-US" sz="1800" dirty="0"/>
              <a:t> lapse </a:t>
            </a:r>
            <a:r>
              <a:rPr lang="en-US" sz="1800" dirty="0" err="1"/>
              <a:t>motiveerimine</a:t>
            </a:r>
            <a:r>
              <a:rPr lang="en-US" sz="1800" dirty="0"/>
              <a:t>, </a:t>
            </a:r>
            <a:r>
              <a:rPr lang="en-US" sz="1800" dirty="0" err="1"/>
              <a:t>juhendamine</a:t>
            </a:r>
            <a:r>
              <a:rPr lang="en-US" sz="1800" dirty="0"/>
              <a:t> ja </a:t>
            </a:r>
            <a:r>
              <a:rPr lang="en-US" sz="1800" dirty="0" err="1"/>
              <a:t>iseseisva</a:t>
            </a:r>
            <a:r>
              <a:rPr lang="en-US" sz="1800" dirty="0"/>
              <a:t> </a:t>
            </a:r>
            <a:r>
              <a:rPr lang="en-US" sz="1800" dirty="0" err="1"/>
              <a:t>toimetuleku</a:t>
            </a:r>
            <a:r>
              <a:rPr lang="et-EE" sz="1800" dirty="0"/>
              <a:t> </a:t>
            </a:r>
            <a:r>
              <a:rPr lang="en-US" sz="1800" dirty="0" err="1"/>
              <a:t>arendamine</a:t>
            </a:r>
            <a:endParaRPr lang="en-US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täisealise</a:t>
            </a:r>
            <a:r>
              <a:rPr lang="en-US" sz="1800" dirty="0"/>
              <a:t> </a:t>
            </a:r>
            <a:r>
              <a:rPr lang="en-US" sz="1800" dirty="0" err="1"/>
              <a:t>isiku</a:t>
            </a:r>
            <a:r>
              <a:rPr lang="en-US" sz="1800" dirty="0"/>
              <a:t> </a:t>
            </a:r>
            <a:r>
              <a:rPr lang="en-US" sz="1800" dirty="0" err="1"/>
              <a:t>hooldus</a:t>
            </a:r>
            <a:r>
              <a:rPr lang="en-US" sz="1800" dirty="0"/>
              <a:t> – </a:t>
            </a:r>
            <a:r>
              <a:rPr lang="en-US" sz="1800" dirty="0" err="1"/>
              <a:t>puudega</a:t>
            </a:r>
            <a:r>
              <a:rPr lang="en-US" sz="1800" dirty="0"/>
              <a:t> </a:t>
            </a:r>
            <a:r>
              <a:rPr lang="en-US" sz="1800" dirty="0" err="1"/>
              <a:t>täisealise</a:t>
            </a:r>
            <a:r>
              <a:rPr lang="en-US" sz="1800" dirty="0"/>
              <a:t> </a:t>
            </a:r>
            <a:r>
              <a:rPr lang="en-US" sz="1800" dirty="0" err="1"/>
              <a:t>inimese</a:t>
            </a:r>
            <a:r>
              <a:rPr lang="en-US" sz="1800" dirty="0"/>
              <a:t> </a:t>
            </a:r>
            <a:r>
              <a:rPr lang="en-US" sz="1800" dirty="0" err="1"/>
              <a:t>abistamine</a:t>
            </a:r>
            <a:r>
              <a:rPr lang="en-US" sz="1800" dirty="0"/>
              <a:t> </a:t>
            </a:r>
            <a:r>
              <a:rPr lang="en-US" sz="1800" dirty="0" err="1"/>
              <a:t>õiguste</a:t>
            </a:r>
            <a:r>
              <a:rPr lang="en-US" sz="1800" dirty="0"/>
              <a:t> ja </a:t>
            </a:r>
            <a:r>
              <a:rPr lang="en-US" sz="1800" dirty="0" err="1"/>
              <a:t>kohustuste</a:t>
            </a:r>
            <a:r>
              <a:rPr lang="en-US" sz="1800" dirty="0"/>
              <a:t> </a:t>
            </a:r>
            <a:r>
              <a:rPr lang="en-US" sz="1800" dirty="0" err="1"/>
              <a:t>tagamisel</a:t>
            </a:r>
            <a:endParaRPr lang="en-US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isikliku</a:t>
            </a:r>
            <a:r>
              <a:rPr lang="en-US" sz="1800" dirty="0"/>
              <a:t> </a:t>
            </a:r>
            <a:r>
              <a:rPr lang="en-US" sz="1800" dirty="0" err="1"/>
              <a:t>abistaja</a:t>
            </a:r>
            <a:r>
              <a:rPr lang="en-US" sz="1800" dirty="0"/>
              <a:t> </a:t>
            </a:r>
            <a:r>
              <a:rPr lang="en-US" sz="1800" dirty="0" err="1"/>
              <a:t>teenus</a:t>
            </a:r>
            <a:r>
              <a:rPr lang="en-US" sz="1800" dirty="0"/>
              <a:t> – </a:t>
            </a:r>
            <a:r>
              <a:rPr lang="en-US" sz="1800" dirty="0" err="1"/>
              <a:t>puudega</a:t>
            </a:r>
            <a:r>
              <a:rPr lang="en-US" sz="1800" dirty="0"/>
              <a:t> </a:t>
            </a:r>
            <a:r>
              <a:rPr lang="en-US" sz="1800" dirty="0" err="1"/>
              <a:t>täisealise</a:t>
            </a:r>
            <a:r>
              <a:rPr lang="en-US" sz="1800" dirty="0"/>
              <a:t> </a:t>
            </a:r>
            <a:r>
              <a:rPr lang="en-US" sz="1800" dirty="0" err="1"/>
              <a:t>inimese</a:t>
            </a:r>
            <a:r>
              <a:rPr lang="en-US" sz="1800" dirty="0"/>
              <a:t> </a:t>
            </a:r>
            <a:r>
              <a:rPr lang="en-US" sz="1800" dirty="0" err="1"/>
              <a:t>abistamine</a:t>
            </a:r>
            <a:r>
              <a:rPr lang="en-US" sz="1800" dirty="0"/>
              <a:t> </a:t>
            </a:r>
            <a:r>
              <a:rPr lang="en-US" sz="1800" dirty="0" err="1"/>
              <a:t>igapäevastes</a:t>
            </a:r>
            <a:r>
              <a:rPr lang="en-US" sz="1800" dirty="0"/>
              <a:t> </a:t>
            </a:r>
            <a:r>
              <a:rPr lang="en-US" sz="1800" dirty="0" err="1"/>
              <a:t>toimingutes</a:t>
            </a:r>
            <a:endParaRPr lang="en-US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varjupaigateenus</a:t>
            </a:r>
            <a:r>
              <a:rPr lang="en-US" sz="1800" dirty="0"/>
              <a:t> – </a:t>
            </a:r>
            <a:r>
              <a:rPr lang="en-US" sz="1800" dirty="0" err="1"/>
              <a:t>täisealisele</a:t>
            </a:r>
            <a:r>
              <a:rPr lang="en-US" sz="1800" dirty="0"/>
              <a:t> </a:t>
            </a:r>
            <a:r>
              <a:rPr lang="en-US" sz="1800" dirty="0" err="1"/>
              <a:t>inimesele</a:t>
            </a:r>
            <a:r>
              <a:rPr lang="en-US" sz="1800" dirty="0"/>
              <a:t> </a:t>
            </a:r>
            <a:r>
              <a:rPr lang="en-US" sz="1800" dirty="0" err="1"/>
              <a:t>ajutise</a:t>
            </a:r>
            <a:r>
              <a:rPr lang="en-US" sz="1800" dirty="0"/>
              <a:t> </a:t>
            </a:r>
            <a:r>
              <a:rPr lang="en-US" sz="1800" dirty="0" err="1"/>
              <a:t>öömaja</a:t>
            </a:r>
            <a:r>
              <a:rPr lang="en-US" sz="1800" dirty="0"/>
              <a:t> </a:t>
            </a:r>
            <a:r>
              <a:rPr lang="en-US" sz="1800" dirty="0" err="1"/>
              <a:t>võimaldamine</a:t>
            </a:r>
            <a:endParaRPr lang="en-US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turvakoduteenus</a:t>
            </a:r>
            <a:r>
              <a:rPr lang="en-US" sz="1800" dirty="0"/>
              <a:t> – </a:t>
            </a:r>
            <a:r>
              <a:rPr lang="en-US" sz="1800" dirty="0" err="1"/>
              <a:t>lapsele</a:t>
            </a:r>
            <a:r>
              <a:rPr lang="en-US" sz="1800" dirty="0"/>
              <a:t> </a:t>
            </a:r>
            <a:r>
              <a:rPr lang="en-US" sz="1800" dirty="0" err="1"/>
              <a:t>või</a:t>
            </a:r>
            <a:r>
              <a:rPr lang="en-US" sz="1800" dirty="0"/>
              <a:t> </a:t>
            </a:r>
            <a:r>
              <a:rPr lang="en-US" sz="1800" dirty="0" err="1"/>
              <a:t>täisealisele</a:t>
            </a:r>
            <a:r>
              <a:rPr lang="en-US" sz="1800" dirty="0"/>
              <a:t> </a:t>
            </a:r>
            <a:r>
              <a:rPr lang="en-US" sz="1800" dirty="0" err="1"/>
              <a:t>inimesele</a:t>
            </a:r>
            <a:r>
              <a:rPr lang="en-US" sz="1800" dirty="0"/>
              <a:t> </a:t>
            </a:r>
            <a:r>
              <a:rPr lang="en-US" sz="1800" dirty="0" err="1"/>
              <a:t>ajutise</a:t>
            </a:r>
            <a:r>
              <a:rPr lang="en-US" sz="1800" dirty="0"/>
              <a:t> </a:t>
            </a:r>
            <a:r>
              <a:rPr lang="en-US" sz="1800" dirty="0" err="1"/>
              <a:t>eluaseme</a:t>
            </a:r>
            <a:r>
              <a:rPr lang="en-US" sz="1800" dirty="0"/>
              <a:t>, </a:t>
            </a:r>
            <a:r>
              <a:rPr lang="en-US" sz="1800" dirty="0" err="1"/>
              <a:t>turvalise</a:t>
            </a:r>
            <a:r>
              <a:rPr lang="en-US" sz="1800" dirty="0"/>
              <a:t> </a:t>
            </a:r>
            <a:r>
              <a:rPr lang="en-US" sz="1800" dirty="0" err="1"/>
              <a:t>keskkonna</a:t>
            </a:r>
            <a:r>
              <a:rPr lang="en-US" sz="1800" dirty="0"/>
              <a:t> ja </a:t>
            </a:r>
            <a:r>
              <a:rPr lang="en-US" sz="1800" dirty="0" err="1"/>
              <a:t>kriisiabi</a:t>
            </a:r>
            <a:r>
              <a:rPr lang="et-EE" sz="1800" dirty="0"/>
              <a:t> </a:t>
            </a:r>
            <a:r>
              <a:rPr lang="en-US" sz="1800" dirty="0" err="1"/>
              <a:t>võimaldamine</a:t>
            </a:r>
            <a:endParaRPr lang="en-US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sotsiaaltransporditeenus</a:t>
            </a:r>
            <a:r>
              <a:rPr lang="en-US" sz="1800" dirty="0"/>
              <a:t> – </a:t>
            </a:r>
            <a:r>
              <a:rPr lang="en-US" sz="1800" dirty="0" err="1"/>
              <a:t>puudega</a:t>
            </a:r>
            <a:r>
              <a:rPr lang="en-US" sz="1800" dirty="0"/>
              <a:t> </a:t>
            </a:r>
            <a:r>
              <a:rPr lang="en-US" sz="1800" dirty="0" err="1"/>
              <a:t>inimesele</a:t>
            </a:r>
            <a:r>
              <a:rPr lang="en-US" sz="1800" dirty="0"/>
              <a:t> </a:t>
            </a:r>
            <a:r>
              <a:rPr lang="en-US" sz="1800" dirty="0" err="1"/>
              <a:t>sobiva</a:t>
            </a:r>
            <a:r>
              <a:rPr lang="en-US" sz="1800" dirty="0"/>
              <a:t> </a:t>
            </a:r>
            <a:r>
              <a:rPr lang="en-US" sz="1800" dirty="0" err="1"/>
              <a:t>sõiduki</a:t>
            </a:r>
            <a:r>
              <a:rPr lang="en-US" sz="1800" dirty="0"/>
              <a:t> </a:t>
            </a:r>
            <a:r>
              <a:rPr lang="en-US" sz="1800" dirty="0" err="1"/>
              <a:t>kasutamise</a:t>
            </a:r>
            <a:r>
              <a:rPr lang="en-US" sz="1800" dirty="0"/>
              <a:t> </a:t>
            </a:r>
            <a:r>
              <a:rPr lang="en-US" sz="1800" dirty="0" err="1"/>
              <a:t>võimaldamine</a:t>
            </a:r>
            <a:endParaRPr lang="en-US" sz="1800" dirty="0"/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eluruumi</a:t>
            </a:r>
            <a:r>
              <a:rPr lang="en-US" sz="1800" dirty="0"/>
              <a:t> </a:t>
            </a:r>
            <a:r>
              <a:rPr lang="en-US" sz="1800" dirty="0" err="1"/>
              <a:t>tagamine</a:t>
            </a:r>
            <a:r>
              <a:rPr lang="en-US" sz="1800" dirty="0"/>
              <a:t> – </a:t>
            </a:r>
            <a:r>
              <a:rPr lang="en-US" sz="1800" dirty="0" err="1"/>
              <a:t>sobiva</a:t>
            </a:r>
            <a:r>
              <a:rPr lang="en-US" sz="1800" dirty="0"/>
              <a:t> </a:t>
            </a:r>
            <a:r>
              <a:rPr lang="en-US" sz="1800" dirty="0" err="1"/>
              <a:t>eluruumi</a:t>
            </a:r>
            <a:r>
              <a:rPr lang="en-US" sz="1800" dirty="0"/>
              <a:t> </a:t>
            </a:r>
            <a:r>
              <a:rPr lang="en-US" sz="1800" dirty="0" err="1"/>
              <a:t>kasutamise</a:t>
            </a:r>
            <a:r>
              <a:rPr lang="en-US" sz="1800" dirty="0"/>
              <a:t> </a:t>
            </a:r>
            <a:r>
              <a:rPr lang="en-US" sz="1800" dirty="0" err="1"/>
              <a:t>võimaluse</a:t>
            </a:r>
            <a:r>
              <a:rPr lang="en-US" sz="1800" dirty="0"/>
              <a:t> </a:t>
            </a:r>
            <a:r>
              <a:rPr lang="en-US" sz="1800" dirty="0" err="1"/>
              <a:t>loomine</a:t>
            </a:r>
            <a:r>
              <a:rPr lang="en-US" sz="1800" dirty="0"/>
              <a:t> </a:t>
            </a:r>
            <a:r>
              <a:rPr lang="en-US" sz="1800" dirty="0" err="1"/>
              <a:t>inimesele</a:t>
            </a:r>
            <a:r>
              <a:rPr lang="en-US" sz="1800" dirty="0"/>
              <a:t> </a:t>
            </a:r>
            <a:r>
              <a:rPr lang="en-US" sz="1800" dirty="0" err="1"/>
              <a:t>või</a:t>
            </a:r>
            <a:r>
              <a:rPr lang="en-US" sz="1800" dirty="0"/>
              <a:t> </a:t>
            </a:r>
            <a:r>
              <a:rPr lang="en-US" sz="1800" dirty="0" err="1"/>
              <a:t>perele</a:t>
            </a:r>
            <a:r>
              <a:rPr lang="en-US" sz="1800" dirty="0"/>
              <a:t>, </a:t>
            </a:r>
            <a:r>
              <a:rPr lang="en-US" sz="1800" dirty="0" err="1"/>
              <a:t>kes</a:t>
            </a:r>
            <a:r>
              <a:rPr lang="en-US" sz="1800" dirty="0"/>
              <a:t> </a:t>
            </a:r>
            <a:r>
              <a:rPr lang="en-US" sz="1800" dirty="0" err="1"/>
              <a:t>seda</a:t>
            </a:r>
            <a:r>
              <a:rPr lang="en-US" sz="1800" dirty="0"/>
              <a:t> </a:t>
            </a:r>
            <a:r>
              <a:rPr lang="en-US" sz="1800" dirty="0" err="1"/>
              <a:t>ise</a:t>
            </a:r>
            <a:r>
              <a:rPr lang="et-EE" sz="1800" dirty="0"/>
              <a:t> </a:t>
            </a:r>
            <a:r>
              <a:rPr lang="en-US" sz="1800" dirty="0"/>
              <a:t>pole </a:t>
            </a:r>
            <a:r>
              <a:rPr lang="en-US" sz="1800" dirty="0" err="1"/>
              <a:t>võimeline</a:t>
            </a:r>
            <a:r>
              <a:rPr lang="en-US" sz="1800" dirty="0"/>
              <a:t> </a:t>
            </a:r>
            <a:r>
              <a:rPr lang="en-US" sz="1800" dirty="0" err="1"/>
              <a:t>tagama</a:t>
            </a:r>
            <a:endParaRPr lang="en-US" sz="1800" dirty="0"/>
          </a:p>
          <a:p>
            <a:pPr marL="0" indent="0">
              <a:buNone/>
            </a:pPr>
            <a:r>
              <a:rPr lang="et-EE" sz="2000" dirty="0"/>
              <a:t>	</a:t>
            </a:r>
            <a:r>
              <a:rPr lang="en-US" sz="1800" dirty="0"/>
              <a:t>► </a:t>
            </a:r>
            <a:r>
              <a:rPr lang="en-US" sz="1800" dirty="0" err="1"/>
              <a:t>võlanõustamisteenus</a:t>
            </a:r>
            <a:r>
              <a:rPr lang="en-US" sz="1800" dirty="0"/>
              <a:t> – </a:t>
            </a:r>
            <a:r>
              <a:rPr lang="en-US" sz="1800" dirty="0" err="1"/>
              <a:t>võlgnevus</a:t>
            </a:r>
            <a:r>
              <a:rPr lang="en-US" sz="1800" dirty="0"/>
              <a:t>- ja </a:t>
            </a:r>
            <a:r>
              <a:rPr lang="en-US" sz="1800" dirty="0" err="1"/>
              <a:t>toimetulekuprobleemiga</a:t>
            </a:r>
            <a:r>
              <a:rPr lang="en-US" sz="1800" dirty="0"/>
              <a:t> </a:t>
            </a:r>
            <a:r>
              <a:rPr lang="en-US" sz="1800" dirty="0" err="1"/>
              <a:t>inimese</a:t>
            </a:r>
            <a:r>
              <a:rPr lang="en-US" sz="1800" dirty="0"/>
              <a:t> </a:t>
            </a:r>
            <a:r>
              <a:rPr lang="en-US" sz="1800" dirty="0" err="1"/>
              <a:t>nõustamine</a:t>
            </a:r>
            <a:r>
              <a:rPr lang="en-US" sz="1800" dirty="0"/>
              <a:t> </a:t>
            </a:r>
            <a:r>
              <a:rPr lang="en-US" sz="1800" dirty="0" err="1"/>
              <a:t>võlgnevuste</a:t>
            </a:r>
            <a:r>
              <a:rPr lang="et-EE" sz="1800" dirty="0"/>
              <a:t> </a:t>
            </a:r>
            <a:r>
              <a:rPr lang="en-US" sz="1800" dirty="0" err="1"/>
              <a:t>lahendamisel</a:t>
            </a:r>
            <a:r>
              <a:rPr lang="en-US" sz="1800" dirty="0"/>
              <a:t> ja </a:t>
            </a:r>
            <a:r>
              <a:rPr lang="en-US" sz="1800" dirty="0" err="1"/>
              <a:t>ennetamisel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044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2A574FA-E490-E7BD-C066-35AF718B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98" y="1400181"/>
            <a:ext cx="10515600" cy="5070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Ø</a:t>
            </a:r>
            <a:r>
              <a:rPr lang="et-EE" sz="1800" dirty="0"/>
              <a:t> </a:t>
            </a:r>
            <a:r>
              <a:rPr lang="en-US" sz="1800" dirty="0" err="1"/>
              <a:t>Vastavalt</a:t>
            </a:r>
            <a:r>
              <a:rPr lang="en-US" sz="1800" dirty="0"/>
              <a:t> </a:t>
            </a:r>
            <a:r>
              <a:rPr lang="en-US" sz="1800" dirty="0" err="1"/>
              <a:t>abivajadusele</a:t>
            </a:r>
            <a:r>
              <a:rPr lang="en-US" sz="1800" dirty="0"/>
              <a:t> </a:t>
            </a:r>
            <a:r>
              <a:rPr lang="en-US" sz="1800" dirty="0" err="1"/>
              <a:t>sotsiaalse</a:t>
            </a:r>
            <a:r>
              <a:rPr lang="en-US" sz="1800" dirty="0"/>
              <a:t> </a:t>
            </a:r>
            <a:r>
              <a:rPr lang="en-US" sz="1800" dirty="0" err="1"/>
              <a:t>kaasatuse</a:t>
            </a:r>
            <a:r>
              <a:rPr lang="en-US" sz="1800" dirty="0"/>
              <a:t> </a:t>
            </a:r>
            <a:r>
              <a:rPr lang="en-US" sz="1800" dirty="0" err="1"/>
              <a:t>suurendamine</a:t>
            </a:r>
            <a:r>
              <a:rPr lang="en-US" sz="1800" dirty="0"/>
              <a:t>,</a:t>
            </a:r>
            <a:r>
              <a:rPr lang="et-EE" sz="1800" dirty="0"/>
              <a:t> </a:t>
            </a:r>
            <a:r>
              <a:rPr lang="en-US" sz="1800" dirty="0" err="1"/>
              <a:t>hoolduskoormuse</a:t>
            </a:r>
            <a:r>
              <a:rPr lang="en-US" sz="1800" dirty="0"/>
              <a:t> </a:t>
            </a:r>
            <a:r>
              <a:rPr lang="en-US" sz="1800" dirty="0" err="1"/>
              <a:t>leevendamine</a:t>
            </a:r>
            <a:r>
              <a:rPr lang="en-US" sz="1800" dirty="0"/>
              <a:t>, </a:t>
            </a:r>
            <a:r>
              <a:rPr lang="en-US" sz="1800" dirty="0" err="1"/>
              <a:t>kvaliteetsete</a:t>
            </a:r>
            <a:r>
              <a:rPr lang="en-US" sz="1800" dirty="0"/>
              <a:t> </a:t>
            </a:r>
            <a:r>
              <a:rPr lang="en-US" sz="1800" dirty="0" err="1"/>
              <a:t>teenuste</a:t>
            </a:r>
            <a:r>
              <a:rPr lang="en-US" sz="1800" dirty="0"/>
              <a:t> </a:t>
            </a:r>
            <a:r>
              <a:rPr lang="en-US" sz="1800" dirty="0" err="1"/>
              <a:t>osutamine</a:t>
            </a:r>
            <a:r>
              <a:rPr lang="en-US" sz="1800" dirty="0"/>
              <a:t> ja</a:t>
            </a:r>
            <a:r>
              <a:rPr lang="et-EE" sz="1800" dirty="0"/>
              <a:t> </a:t>
            </a:r>
            <a:r>
              <a:rPr lang="en-US" sz="1800" dirty="0" err="1"/>
              <a:t>arendamine</a:t>
            </a:r>
            <a:r>
              <a:rPr lang="en-US" sz="1800" dirty="0"/>
              <a:t> </a:t>
            </a:r>
            <a:r>
              <a:rPr lang="en-US" sz="1800" dirty="0" err="1"/>
              <a:t>tuge</a:t>
            </a:r>
            <a:r>
              <a:rPr lang="en-US" sz="1800" dirty="0"/>
              <a:t> </a:t>
            </a:r>
            <a:r>
              <a:rPr lang="en-US" sz="1800" dirty="0" err="1"/>
              <a:t>vajavatele</a:t>
            </a:r>
            <a:r>
              <a:rPr lang="en-US" sz="1800" dirty="0"/>
              <a:t> </a:t>
            </a:r>
            <a:r>
              <a:rPr lang="en-US" sz="1800" dirty="0" err="1"/>
              <a:t>inimestele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Ø </a:t>
            </a:r>
            <a:r>
              <a:rPr lang="en-US" sz="1800" dirty="0" err="1"/>
              <a:t>Sotsiaal</a:t>
            </a:r>
            <a:r>
              <a:rPr lang="en-US" sz="1800" dirty="0"/>
              <a:t>- ja </a:t>
            </a:r>
            <a:r>
              <a:rPr lang="en-US" sz="1800" dirty="0" err="1"/>
              <a:t>toetavate</a:t>
            </a:r>
            <a:r>
              <a:rPr lang="en-US" sz="1800" dirty="0"/>
              <a:t> </a:t>
            </a:r>
            <a:r>
              <a:rPr lang="en-US" sz="1800" dirty="0" err="1"/>
              <a:t>teenuste</a:t>
            </a:r>
            <a:r>
              <a:rPr lang="en-US" sz="1800" dirty="0"/>
              <a:t> </a:t>
            </a:r>
            <a:r>
              <a:rPr lang="en-US" sz="1800" dirty="0" err="1"/>
              <a:t>arendamine</a:t>
            </a:r>
            <a:r>
              <a:rPr lang="en-US" sz="1800" dirty="0"/>
              <a:t>, </a:t>
            </a:r>
            <a:r>
              <a:rPr lang="en-US" sz="1800" dirty="0" err="1"/>
              <a:t>korraldamine</a:t>
            </a:r>
            <a:r>
              <a:rPr lang="en-US" sz="1800" dirty="0"/>
              <a:t> ja </a:t>
            </a:r>
            <a:r>
              <a:rPr lang="en-US" sz="1800" dirty="0" err="1"/>
              <a:t>osutamine</a:t>
            </a:r>
            <a:r>
              <a:rPr lang="et-EE" sz="1800" dirty="0"/>
              <a:t> </a:t>
            </a:r>
            <a:r>
              <a:rPr lang="en-US" sz="1800" dirty="0" err="1"/>
              <a:t>kogukondade</a:t>
            </a:r>
            <a:r>
              <a:rPr lang="en-US" sz="1800" dirty="0"/>
              <a:t> </a:t>
            </a:r>
            <a:r>
              <a:rPr lang="en-US" sz="1800" dirty="0" err="1"/>
              <a:t>parema</a:t>
            </a:r>
            <a:r>
              <a:rPr lang="en-US" sz="1800" dirty="0"/>
              <a:t> </a:t>
            </a:r>
            <a:r>
              <a:rPr lang="en-US" sz="1800" dirty="0" err="1"/>
              <a:t>kaasamise</a:t>
            </a:r>
            <a:r>
              <a:rPr lang="en-US" sz="1800" dirty="0"/>
              <a:t> </a:t>
            </a:r>
            <a:r>
              <a:rPr lang="en-US" sz="1800" dirty="0" err="1"/>
              <a:t>abil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Ø </a:t>
            </a:r>
            <a:r>
              <a:rPr lang="en-US" sz="1800" dirty="0" err="1"/>
              <a:t>Erinevatele</a:t>
            </a:r>
            <a:r>
              <a:rPr lang="en-US" sz="1800" dirty="0"/>
              <a:t> </a:t>
            </a:r>
            <a:r>
              <a:rPr lang="en-US" sz="1800" dirty="0" err="1"/>
              <a:t>teenustele</a:t>
            </a:r>
            <a:r>
              <a:rPr lang="en-US" sz="1800" dirty="0"/>
              <a:t> ja </a:t>
            </a:r>
            <a:r>
              <a:rPr lang="en-US" sz="1800" dirty="0" err="1"/>
              <a:t>vaba</a:t>
            </a:r>
            <a:r>
              <a:rPr lang="en-US" sz="1800" dirty="0"/>
              <a:t> </a:t>
            </a:r>
            <a:r>
              <a:rPr lang="en-US" sz="1800" dirty="0" err="1"/>
              <a:t>aja</a:t>
            </a:r>
            <a:r>
              <a:rPr lang="en-US" sz="1800" dirty="0"/>
              <a:t> </a:t>
            </a:r>
            <a:r>
              <a:rPr lang="en-US" sz="1800" dirty="0" err="1"/>
              <a:t>võimalustele</a:t>
            </a:r>
            <a:r>
              <a:rPr lang="en-US" sz="1800" dirty="0"/>
              <a:t> </a:t>
            </a:r>
            <a:r>
              <a:rPr lang="en-US" sz="1800" dirty="0" err="1"/>
              <a:t>ligipääsetavuse</a:t>
            </a:r>
            <a:r>
              <a:rPr lang="et-EE" sz="1800" dirty="0"/>
              <a:t> </a:t>
            </a:r>
            <a:r>
              <a:rPr lang="en-US" sz="1800" dirty="0" err="1"/>
              <a:t>parendamine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Ø </a:t>
            </a:r>
            <a:r>
              <a:rPr lang="en-US" sz="1800" dirty="0" err="1"/>
              <a:t>Tegevused</a:t>
            </a:r>
            <a:r>
              <a:rPr lang="en-US" sz="1800" dirty="0"/>
              <a:t>, mis </a:t>
            </a:r>
            <a:r>
              <a:rPr lang="en-US" sz="1800" dirty="0" err="1"/>
              <a:t>võimaldavad</a:t>
            </a:r>
            <a:r>
              <a:rPr lang="en-US" sz="1800" dirty="0"/>
              <a:t> </a:t>
            </a:r>
            <a:r>
              <a:rPr lang="en-US" sz="1800" dirty="0" err="1"/>
              <a:t>aktiivsena</a:t>
            </a:r>
            <a:r>
              <a:rPr lang="en-US" sz="1800" dirty="0"/>
              <a:t> </a:t>
            </a:r>
            <a:r>
              <a:rPr lang="en-US" sz="1800" dirty="0" err="1"/>
              <a:t>vananemist</a:t>
            </a:r>
            <a:r>
              <a:rPr lang="en-US" sz="1800" dirty="0"/>
              <a:t>, </a:t>
            </a:r>
            <a:r>
              <a:rPr lang="en-US" sz="1800" dirty="0" err="1"/>
              <a:t>vanusesõbraliku</a:t>
            </a:r>
            <a:r>
              <a:rPr lang="et-EE" sz="1800" dirty="0"/>
              <a:t> </a:t>
            </a:r>
            <a:r>
              <a:rPr lang="en-US" sz="1800" dirty="0" err="1"/>
              <a:t>ühiskonna</a:t>
            </a:r>
            <a:r>
              <a:rPr lang="en-US" sz="1800" dirty="0"/>
              <a:t> </a:t>
            </a:r>
            <a:r>
              <a:rPr lang="en-US" sz="1800" dirty="0" err="1"/>
              <a:t>kujundamist</a:t>
            </a:r>
            <a:r>
              <a:rPr lang="en-US" sz="1800" dirty="0"/>
              <a:t> </a:t>
            </a:r>
            <a:r>
              <a:rPr lang="en-US" sz="1800" dirty="0" err="1"/>
              <a:t>ning</a:t>
            </a:r>
            <a:r>
              <a:rPr lang="en-US" sz="1800" dirty="0"/>
              <a:t> </a:t>
            </a:r>
            <a:r>
              <a:rPr lang="en-US" sz="1800" dirty="0" err="1"/>
              <a:t>vanemaealiste</a:t>
            </a:r>
            <a:r>
              <a:rPr lang="en-US" sz="1800" dirty="0"/>
              <a:t> </a:t>
            </a:r>
            <a:r>
              <a:rPr lang="en-US" sz="1800" dirty="0" err="1"/>
              <a:t>elukvaliteedi</a:t>
            </a:r>
            <a:r>
              <a:rPr lang="en-US" sz="1800" dirty="0"/>
              <a:t> ja </a:t>
            </a:r>
            <a:r>
              <a:rPr lang="en-US" sz="1800" dirty="0" err="1"/>
              <a:t>võrdsete</a:t>
            </a:r>
            <a:r>
              <a:rPr lang="et-EE" sz="1800" dirty="0"/>
              <a:t> </a:t>
            </a:r>
            <a:r>
              <a:rPr lang="en-US" sz="1800" dirty="0" err="1"/>
              <a:t>võimaluste</a:t>
            </a:r>
            <a:r>
              <a:rPr lang="en-US" sz="1800" dirty="0"/>
              <a:t> </a:t>
            </a:r>
            <a:r>
              <a:rPr lang="en-US" sz="1800" dirty="0" err="1"/>
              <a:t>kindlustamist</a:t>
            </a:r>
            <a:r>
              <a:rPr lang="en-US" sz="1800" dirty="0"/>
              <a:t>, </a:t>
            </a:r>
            <a:r>
              <a:rPr lang="en-US" sz="1800" dirty="0" err="1"/>
              <a:t>sh</a:t>
            </a:r>
            <a:r>
              <a:rPr lang="en-US" sz="1800" dirty="0"/>
              <a:t> </a:t>
            </a:r>
            <a:r>
              <a:rPr lang="en-US" sz="1800" dirty="0" err="1"/>
              <a:t>suurendavad</a:t>
            </a:r>
            <a:r>
              <a:rPr lang="en-US" sz="1800" dirty="0"/>
              <a:t> </a:t>
            </a:r>
            <a:r>
              <a:rPr lang="en-US" sz="1800" dirty="0" err="1"/>
              <a:t>vanemaealiste</a:t>
            </a:r>
            <a:r>
              <a:rPr lang="en-US" sz="1800" dirty="0"/>
              <a:t> </a:t>
            </a:r>
            <a:r>
              <a:rPr lang="en-US" sz="1800" dirty="0" err="1"/>
              <a:t>elanike</a:t>
            </a:r>
            <a:r>
              <a:rPr lang="en-US" sz="1800" dirty="0"/>
              <a:t> </a:t>
            </a:r>
            <a:r>
              <a:rPr lang="en-US" sz="1800" dirty="0" err="1"/>
              <a:t>kaasatust</a:t>
            </a:r>
            <a:r>
              <a:rPr lang="en-US" sz="1800" dirty="0"/>
              <a:t>,</a:t>
            </a:r>
            <a:r>
              <a:rPr lang="et-EE" sz="1800" dirty="0"/>
              <a:t> </a:t>
            </a:r>
            <a:r>
              <a:rPr lang="en-US" sz="1800" dirty="0" err="1"/>
              <a:t>aktiivsust</a:t>
            </a:r>
            <a:r>
              <a:rPr lang="en-US" sz="1800" dirty="0"/>
              <a:t> ja </a:t>
            </a:r>
            <a:r>
              <a:rPr lang="en-US" sz="1800" dirty="0" err="1"/>
              <a:t>terviseteadlikkust</a:t>
            </a:r>
            <a:r>
              <a:rPr lang="en-US" sz="1800" dirty="0"/>
              <a:t>; </a:t>
            </a:r>
            <a:r>
              <a:rPr lang="en-US" sz="1800" dirty="0" err="1"/>
              <a:t>parandavad</a:t>
            </a:r>
            <a:r>
              <a:rPr lang="en-US" sz="1800" dirty="0"/>
              <a:t> </a:t>
            </a:r>
            <a:r>
              <a:rPr lang="en-US" sz="1800" dirty="0" err="1"/>
              <a:t>eakate</a:t>
            </a:r>
            <a:r>
              <a:rPr lang="en-US" sz="1800" dirty="0"/>
              <a:t> </a:t>
            </a:r>
            <a:r>
              <a:rPr lang="en-US" sz="1800" dirty="0" err="1"/>
              <a:t>ligipääsu</a:t>
            </a:r>
            <a:r>
              <a:rPr lang="en-US" sz="1800" dirty="0"/>
              <a:t> </a:t>
            </a:r>
            <a:r>
              <a:rPr lang="en-US" sz="1800" dirty="0" err="1"/>
              <a:t>infole</a:t>
            </a:r>
            <a:r>
              <a:rPr lang="en-US" sz="1800" dirty="0"/>
              <a:t>,</a:t>
            </a:r>
            <a:r>
              <a:rPr lang="et-EE" sz="1800" dirty="0"/>
              <a:t> </a:t>
            </a:r>
            <a:r>
              <a:rPr lang="en-US" sz="1800" dirty="0" err="1"/>
              <a:t>huviteenustele</a:t>
            </a:r>
            <a:r>
              <a:rPr lang="en-US" sz="1800" dirty="0"/>
              <a:t> </a:t>
            </a:r>
            <a:r>
              <a:rPr lang="en-US" sz="1800" dirty="0" err="1"/>
              <a:t>ning</a:t>
            </a:r>
            <a:r>
              <a:rPr lang="en-US" sz="1800" dirty="0"/>
              <a:t> </a:t>
            </a:r>
            <a:r>
              <a:rPr lang="en-US" sz="1800" dirty="0" err="1"/>
              <a:t>kultuuri</a:t>
            </a:r>
            <a:r>
              <a:rPr lang="en-US" sz="1800" dirty="0"/>
              <a:t>- </a:t>
            </a:r>
            <a:r>
              <a:rPr lang="en-US" sz="1800" dirty="0" err="1"/>
              <a:t>või</a:t>
            </a:r>
            <a:r>
              <a:rPr lang="en-US" sz="1800" dirty="0"/>
              <a:t> </a:t>
            </a:r>
            <a:r>
              <a:rPr lang="en-US" sz="1800" dirty="0" err="1"/>
              <a:t>muudele</a:t>
            </a:r>
            <a:r>
              <a:rPr lang="en-US" sz="1800" dirty="0"/>
              <a:t> </a:t>
            </a:r>
            <a:r>
              <a:rPr lang="en-US" sz="1800" dirty="0" err="1"/>
              <a:t>sündmustele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t-EE" sz="1800" dirty="0"/>
              <a:t>	</a:t>
            </a:r>
            <a:r>
              <a:rPr lang="en-US" sz="1800" dirty="0"/>
              <a:t>Ø </a:t>
            </a:r>
            <a:r>
              <a:rPr lang="en-US" sz="1800" dirty="0" err="1"/>
              <a:t>Tegevused</a:t>
            </a:r>
            <a:r>
              <a:rPr lang="en-US" sz="1800" dirty="0"/>
              <a:t>, mis </a:t>
            </a:r>
            <a:r>
              <a:rPr lang="en-US" sz="1800" dirty="0" err="1"/>
              <a:t>leevendavad</a:t>
            </a:r>
            <a:r>
              <a:rPr lang="en-US" sz="1800" dirty="0"/>
              <a:t> </a:t>
            </a:r>
            <a:r>
              <a:rPr lang="en-US" sz="1800" dirty="0" err="1"/>
              <a:t>suure</a:t>
            </a:r>
            <a:r>
              <a:rPr lang="en-US" sz="1800" dirty="0"/>
              <a:t> </a:t>
            </a:r>
            <a:r>
              <a:rPr lang="en-US" sz="1800" dirty="0" err="1"/>
              <a:t>hoolduskoormusega</a:t>
            </a:r>
            <a:r>
              <a:rPr lang="en-US" sz="1800" dirty="0"/>
              <a:t> </a:t>
            </a:r>
            <a:r>
              <a:rPr lang="en-US" sz="1800" dirty="0" err="1"/>
              <a:t>omastehooldajate</a:t>
            </a:r>
            <a:r>
              <a:rPr lang="et-EE" sz="1800" dirty="0"/>
              <a:t> </a:t>
            </a:r>
            <a:r>
              <a:rPr lang="en-US" sz="1800" dirty="0" err="1"/>
              <a:t>koormust</a:t>
            </a:r>
            <a:r>
              <a:rPr lang="en-US" sz="1800" dirty="0"/>
              <a:t> ja </a:t>
            </a:r>
            <a:r>
              <a:rPr lang="en-US" sz="1800" dirty="0" err="1"/>
              <a:t>ennetavad</a:t>
            </a:r>
            <a:r>
              <a:rPr lang="en-US" sz="1800" dirty="0"/>
              <a:t> </a:t>
            </a:r>
            <a:r>
              <a:rPr lang="en-US" sz="1800" dirty="0" err="1"/>
              <a:t>hooldajate</a:t>
            </a:r>
            <a:r>
              <a:rPr lang="en-US" sz="1800" dirty="0"/>
              <a:t> </a:t>
            </a:r>
            <a:r>
              <a:rPr lang="en-US" sz="1800" dirty="0" err="1"/>
              <a:t>läbipõlemise</a:t>
            </a:r>
            <a:r>
              <a:rPr lang="en-US" sz="1800" dirty="0"/>
              <a:t> </a:t>
            </a:r>
            <a:r>
              <a:rPr lang="en-US" sz="1800" dirty="0" err="1"/>
              <a:t>ohtu</a:t>
            </a:r>
            <a:r>
              <a:rPr lang="en-US" sz="1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170EF-AF73-747C-9596-A146A27C0423}"/>
              </a:ext>
            </a:extLst>
          </p:cNvPr>
          <p:cNvSpPr txBox="1"/>
          <p:nvPr/>
        </p:nvSpPr>
        <p:spPr>
          <a:xfrm>
            <a:off x="1024932" y="773723"/>
            <a:ext cx="267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b="1" dirty="0"/>
              <a:t>TOETAVAD TEEVUSED: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8163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5CA6A9C-3B03-B528-52FD-37FF24476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92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Ø</a:t>
            </a:r>
            <a:r>
              <a:rPr lang="et-EE" sz="2000" dirty="0"/>
              <a:t> </a:t>
            </a:r>
            <a:r>
              <a:rPr lang="en-US" sz="2000" dirty="0" err="1"/>
              <a:t>Tegevused</a:t>
            </a:r>
            <a:r>
              <a:rPr lang="en-US" sz="2000" dirty="0"/>
              <a:t>, mis </a:t>
            </a:r>
            <a:r>
              <a:rPr lang="en-US" sz="2000" dirty="0" err="1"/>
              <a:t>arendavad</a:t>
            </a:r>
            <a:r>
              <a:rPr lang="en-US" sz="2000" dirty="0"/>
              <a:t> </a:t>
            </a:r>
            <a:r>
              <a:rPr lang="en-US" sz="2000" dirty="0" err="1"/>
              <a:t>kompleksseid</a:t>
            </a:r>
            <a:r>
              <a:rPr lang="en-US" sz="2000" dirty="0"/>
              <a:t> </a:t>
            </a:r>
            <a:r>
              <a:rPr lang="en-US" sz="2000" dirty="0" err="1"/>
              <a:t>teenuseid</a:t>
            </a:r>
            <a:r>
              <a:rPr lang="en-US" sz="2000" dirty="0"/>
              <a:t> </a:t>
            </a:r>
            <a:r>
              <a:rPr lang="en-US" sz="2000" dirty="0" err="1"/>
              <a:t>vabatahtlike</a:t>
            </a:r>
            <a:r>
              <a:rPr lang="en-US" sz="2000" dirty="0"/>
              <a:t> </a:t>
            </a:r>
            <a:r>
              <a:rPr lang="en-US" sz="2000" dirty="0" err="1"/>
              <a:t>kaasamise</a:t>
            </a:r>
            <a:r>
              <a:rPr lang="et-EE" dirty="0"/>
              <a:t> </a:t>
            </a:r>
            <a:r>
              <a:rPr lang="en-US" sz="2000" dirty="0" err="1"/>
              <a:t>toel</a:t>
            </a:r>
            <a:r>
              <a:rPr lang="en-US" sz="2000" dirty="0"/>
              <a:t>, </a:t>
            </a:r>
            <a:r>
              <a:rPr lang="en-US" sz="2000" dirty="0" err="1"/>
              <a:t>soodustavad</a:t>
            </a:r>
            <a:r>
              <a:rPr lang="en-US" sz="2000" dirty="0"/>
              <a:t> </a:t>
            </a:r>
            <a:r>
              <a:rPr lang="en-US" sz="2000" dirty="0" err="1"/>
              <a:t>spetsialistide</a:t>
            </a:r>
            <a:r>
              <a:rPr lang="en-US" sz="2000" dirty="0"/>
              <a:t> ja </a:t>
            </a:r>
            <a:r>
              <a:rPr lang="en-US" sz="2000" dirty="0" err="1"/>
              <a:t>kogukonnaliikmete</a:t>
            </a:r>
            <a:r>
              <a:rPr lang="en-US" sz="2000" dirty="0"/>
              <a:t> </a:t>
            </a:r>
            <a:r>
              <a:rPr lang="en-US" sz="2000" dirty="0" err="1"/>
              <a:t>vahelist</a:t>
            </a:r>
            <a:r>
              <a:rPr lang="en-US" sz="2000" dirty="0"/>
              <a:t> </a:t>
            </a:r>
            <a:r>
              <a:rPr lang="en-US" sz="2000" dirty="0" err="1"/>
              <a:t>koostööd</a:t>
            </a:r>
            <a:r>
              <a:rPr lang="en-US" sz="2000" dirty="0"/>
              <a:t>,</a:t>
            </a:r>
            <a:r>
              <a:rPr lang="et-EE" sz="2000" dirty="0"/>
              <a:t> </a:t>
            </a:r>
            <a:r>
              <a:rPr lang="en-US" sz="2000" dirty="0" err="1"/>
              <a:t>algatavad</a:t>
            </a:r>
            <a:r>
              <a:rPr lang="en-US" sz="2000" dirty="0"/>
              <a:t> </a:t>
            </a:r>
            <a:r>
              <a:rPr lang="en-US" sz="2000" dirty="0" err="1"/>
              <a:t>sotsiaalset</a:t>
            </a:r>
            <a:r>
              <a:rPr lang="en-US" sz="2000" dirty="0"/>
              <a:t> </a:t>
            </a:r>
            <a:r>
              <a:rPr lang="en-US" sz="2000" dirty="0" err="1"/>
              <a:t>ettevõtlust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suurendavad</a:t>
            </a:r>
            <a:r>
              <a:rPr lang="en-US" sz="2000" dirty="0"/>
              <a:t> </a:t>
            </a:r>
            <a:r>
              <a:rPr lang="en-US" sz="2000" dirty="0" err="1"/>
              <a:t>kogukondade</a:t>
            </a:r>
            <a:r>
              <a:rPr lang="et-EE" dirty="0"/>
              <a:t> </a:t>
            </a:r>
            <a:r>
              <a:rPr lang="en-US" sz="2000" dirty="0" err="1"/>
              <a:t>valmisolekut</a:t>
            </a:r>
            <a:r>
              <a:rPr lang="en-US" sz="2000" dirty="0"/>
              <a:t> </a:t>
            </a:r>
            <a:r>
              <a:rPr lang="en-US" sz="2000" dirty="0" err="1"/>
              <a:t>haavatavate</a:t>
            </a:r>
            <a:r>
              <a:rPr lang="en-US" sz="2000" dirty="0"/>
              <a:t> </a:t>
            </a:r>
            <a:r>
              <a:rPr lang="en-US" sz="2000" dirty="0" err="1"/>
              <a:t>sihtrühmadega</a:t>
            </a:r>
            <a:r>
              <a:rPr lang="en-US" sz="2000" dirty="0"/>
              <a:t> </a:t>
            </a:r>
            <a:r>
              <a:rPr lang="en-US" sz="2000" dirty="0" err="1"/>
              <a:t>teadlikumalt</a:t>
            </a:r>
            <a:r>
              <a:rPr lang="en-US" sz="2000" dirty="0"/>
              <a:t> </a:t>
            </a:r>
            <a:r>
              <a:rPr lang="en-US" sz="2000" dirty="0" err="1"/>
              <a:t>tegelemiseks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Ø </a:t>
            </a:r>
            <a:r>
              <a:rPr lang="en-US" sz="2000" dirty="0" err="1"/>
              <a:t>Tegevused</a:t>
            </a:r>
            <a:r>
              <a:rPr lang="en-US" sz="2000" dirty="0"/>
              <a:t>, mis </a:t>
            </a:r>
            <a:r>
              <a:rPr lang="en-US" sz="2000" dirty="0" err="1"/>
              <a:t>aitavad</a:t>
            </a:r>
            <a:r>
              <a:rPr lang="en-US" sz="2000" dirty="0"/>
              <a:t> </a:t>
            </a:r>
            <a:r>
              <a:rPr lang="en-US" sz="2000" dirty="0" err="1"/>
              <a:t>kaasa</a:t>
            </a:r>
            <a:r>
              <a:rPr lang="en-US" sz="2000" dirty="0"/>
              <a:t> </a:t>
            </a:r>
            <a:r>
              <a:rPr lang="en-US" sz="2000" dirty="0" err="1"/>
              <a:t>kogukonnas</a:t>
            </a:r>
            <a:r>
              <a:rPr lang="en-US" sz="2000" dirty="0"/>
              <a:t> </a:t>
            </a:r>
            <a:r>
              <a:rPr lang="en-US" sz="2000" dirty="0" err="1"/>
              <a:t>kohaliku</a:t>
            </a:r>
            <a:r>
              <a:rPr lang="en-US" sz="2000" dirty="0"/>
              <a:t> </a:t>
            </a:r>
            <a:r>
              <a:rPr lang="en-US" sz="2000" dirty="0" err="1"/>
              <a:t>omavalitsuse</a:t>
            </a:r>
            <a:r>
              <a:rPr lang="en-US" sz="2000" dirty="0"/>
              <a:t> </a:t>
            </a:r>
            <a:r>
              <a:rPr lang="en-US" sz="2000" dirty="0" err="1"/>
              <a:t>püsivate</a:t>
            </a:r>
            <a:r>
              <a:rPr lang="et-EE" dirty="0"/>
              <a:t> </a:t>
            </a:r>
            <a:r>
              <a:rPr lang="en-US" sz="2000" dirty="0" err="1"/>
              <a:t>kriisi</a:t>
            </a:r>
            <a:r>
              <a:rPr lang="en-US" sz="2000" dirty="0"/>
              <a:t> </a:t>
            </a:r>
            <a:r>
              <a:rPr lang="en-US" sz="2000" dirty="0" err="1"/>
              <a:t>ülesannete</a:t>
            </a:r>
            <a:r>
              <a:rPr lang="en-US" sz="2000" dirty="0"/>
              <a:t> (</a:t>
            </a:r>
            <a:r>
              <a:rPr lang="en-US" sz="2000" dirty="0" err="1"/>
              <a:t>koduteenuse</a:t>
            </a:r>
            <a:r>
              <a:rPr lang="en-US" sz="2000" dirty="0"/>
              <a:t> </a:t>
            </a:r>
            <a:r>
              <a:rPr lang="en-US" sz="2000" dirty="0" err="1"/>
              <a:t>korraldamine</a:t>
            </a:r>
            <a:r>
              <a:rPr lang="en-US" sz="2000" dirty="0"/>
              <a:t>, </a:t>
            </a:r>
            <a:r>
              <a:rPr lang="en-US" sz="2000" dirty="0" err="1"/>
              <a:t>väljaspool</a:t>
            </a:r>
            <a:r>
              <a:rPr lang="en-US" sz="2000" dirty="0"/>
              <a:t> </a:t>
            </a:r>
            <a:r>
              <a:rPr lang="en-US" sz="2000" dirty="0" err="1"/>
              <a:t>kodu</a:t>
            </a:r>
            <a:r>
              <a:rPr lang="en-US" sz="2000" dirty="0"/>
              <a:t> </a:t>
            </a:r>
            <a:r>
              <a:rPr lang="en-US" sz="2000" dirty="0" err="1"/>
              <a:t>ööpäevaringse</a:t>
            </a:r>
            <a:r>
              <a:rPr lang="et-EE" dirty="0"/>
              <a:t> </a:t>
            </a:r>
            <a:r>
              <a:rPr lang="en-US" sz="2000" dirty="0" err="1"/>
              <a:t>üldhooldusteenuse</a:t>
            </a:r>
            <a:r>
              <a:rPr lang="en-US" sz="2000" dirty="0"/>
              <a:t> </a:t>
            </a:r>
            <a:r>
              <a:rPr lang="en-US" sz="2000" dirty="0" err="1"/>
              <a:t>korraldamine</a:t>
            </a:r>
            <a:r>
              <a:rPr lang="en-US" sz="2000" dirty="0"/>
              <a:t>, </a:t>
            </a:r>
            <a:r>
              <a:rPr lang="en-US" sz="2000" dirty="0" err="1"/>
              <a:t>turvakoduteenuse</a:t>
            </a:r>
            <a:r>
              <a:rPr lang="en-US" sz="2000" dirty="0"/>
              <a:t> </a:t>
            </a:r>
            <a:r>
              <a:rPr lang="en-US" sz="2000" dirty="0" err="1"/>
              <a:t>korraldamine</a:t>
            </a:r>
            <a:r>
              <a:rPr lang="en-US" sz="2000" dirty="0"/>
              <a:t>, </a:t>
            </a:r>
            <a:r>
              <a:rPr lang="en-US" sz="2000" dirty="0" err="1"/>
              <a:t>vältimatu</a:t>
            </a:r>
            <a:r>
              <a:rPr lang="et-EE" dirty="0"/>
              <a:t> </a:t>
            </a:r>
            <a:r>
              <a:rPr lang="en-US" sz="2000" dirty="0" err="1"/>
              <a:t>sotsiaalabi</a:t>
            </a:r>
            <a:r>
              <a:rPr lang="en-US" sz="2000" dirty="0"/>
              <a:t> </a:t>
            </a:r>
            <a:r>
              <a:rPr lang="en-US" sz="2000" dirty="0" err="1"/>
              <a:t>tagamine</a:t>
            </a:r>
            <a:r>
              <a:rPr lang="en-US" sz="2000" dirty="0"/>
              <a:t>) </a:t>
            </a:r>
            <a:r>
              <a:rPr lang="en-US" sz="2000" dirty="0" err="1"/>
              <a:t>täitmise</a:t>
            </a:r>
            <a:r>
              <a:rPr lang="en-US" sz="2000" dirty="0"/>
              <a:t> </a:t>
            </a:r>
            <a:r>
              <a:rPr lang="en-US" sz="2000" dirty="0" err="1"/>
              <a:t>tagamisele</a:t>
            </a:r>
            <a:r>
              <a:rPr lang="en-US" sz="2000" dirty="0"/>
              <a:t> ja </a:t>
            </a:r>
            <a:r>
              <a:rPr lang="en-US" sz="2000" dirty="0" err="1"/>
              <a:t>kogukonnas</a:t>
            </a:r>
            <a:r>
              <a:rPr lang="en-US" sz="2000" dirty="0"/>
              <a:t> </a:t>
            </a:r>
            <a:r>
              <a:rPr lang="en-US" sz="2000" dirty="0" err="1"/>
              <a:t>teadlikkuse</a:t>
            </a:r>
            <a:r>
              <a:rPr lang="et-EE" dirty="0"/>
              <a:t> </a:t>
            </a:r>
            <a:r>
              <a:rPr lang="en-US" sz="2000" dirty="0" err="1"/>
              <a:t>tekkimisele</a:t>
            </a:r>
            <a:r>
              <a:rPr lang="en-US" sz="2000" dirty="0"/>
              <a:t> </a:t>
            </a:r>
            <a:r>
              <a:rPr lang="en-US" sz="2000" dirty="0" err="1"/>
              <a:t>kriisiolukordades</a:t>
            </a:r>
            <a:r>
              <a:rPr lang="en-US" sz="2000" dirty="0"/>
              <a:t> </a:t>
            </a:r>
            <a:r>
              <a:rPr lang="en-US" sz="2000" dirty="0" err="1"/>
              <a:t>teenuste</a:t>
            </a:r>
            <a:r>
              <a:rPr lang="en-US" sz="2000" dirty="0"/>
              <a:t> </a:t>
            </a:r>
            <a:r>
              <a:rPr lang="en-US" sz="2000" dirty="0" err="1"/>
              <a:t>tagamise</a:t>
            </a:r>
            <a:r>
              <a:rPr lang="en-US" sz="2000" dirty="0"/>
              <a:t> ja </a:t>
            </a:r>
            <a:r>
              <a:rPr lang="en-US" sz="2000" dirty="0" err="1"/>
              <a:t>korraldamise</a:t>
            </a:r>
            <a:r>
              <a:rPr lang="en-US" sz="2000" dirty="0"/>
              <a:t> </a:t>
            </a:r>
            <a:r>
              <a:rPr lang="en-US" sz="2000" dirty="0" err="1"/>
              <a:t>osas</a:t>
            </a:r>
            <a:r>
              <a:rPr lang="en-US" sz="2000" dirty="0"/>
              <a:t>. </a:t>
            </a:r>
            <a:endParaRPr lang="et-EE" sz="2000" dirty="0"/>
          </a:p>
          <a:p>
            <a:pPr marL="0" indent="0">
              <a:buNone/>
            </a:pPr>
            <a:r>
              <a:rPr lang="en-US" sz="2000" dirty="0"/>
              <a:t>Lisaks</a:t>
            </a:r>
            <a:r>
              <a:rPr lang="et-EE" sz="2000" dirty="0"/>
              <a:t> </a:t>
            </a:r>
            <a:r>
              <a:rPr lang="en-US" sz="2000" dirty="0"/>
              <a:t>KOV-ide ja </a:t>
            </a:r>
            <a:r>
              <a:rPr lang="en-US" sz="2000" dirty="0" err="1"/>
              <a:t>kriisi</a:t>
            </a:r>
            <a:r>
              <a:rPr lang="en-US" sz="2000" dirty="0"/>
              <a:t> </a:t>
            </a:r>
            <a:r>
              <a:rPr lang="en-US" sz="2000" dirty="0" err="1"/>
              <a:t>lahendavate</a:t>
            </a:r>
            <a:r>
              <a:rPr lang="en-US" sz="2000" dirty="0"/>
              <a:t> </a:t>
            </a:r>
            <a:r>
              <a:rPr lang="en-US" sz="2000" dirty="0" err="1"/>
              <a:t>asutustega</a:t>
            </a:r>
            <a:r>
              <a:rPr lang="en-US" sz="2000" dirty="0"/>
              <a:t> </a:t>
            </a:r>
            <a:r>
              <a:rPr lang="en-US" sz="2000" dirty="0" err="1"/>
              <a:t>kogukondlikult</a:t>
            </a:r>
            <a:r>
              <a:rPr lang="en-US" sz="2000" dirty="0"/>
              <a:t> </a:t>
            </a:r>
            <a:r>
              <a:rPr lang="en-US" sz="2000" dirty="0" err="1"/>
              <a:t>koostöö</a:t>
            </a:r>
            <a:r>
              <a:rPr lang="et-EE" dirty="0"/>
              <a:t> </a:t>
            </a:r>
            <a:r>
              <a:rPr lang="en-US" sz="2000" dirty="0" err="1"/>
              <a:t>tõhustamine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siseriiklik</a:t>
            </a:r>
            <a:r>
              <a:rPr lang="en-US" sz="2000" dirty="0"/>
              <a:t> ja </a:t>
            </a:r>
            <a:r>
              <a:rPr lang="en-US" sz="2000" dirty="0" err="1"/>
              <a:t>rahvusvaheline</a:t>
            </a:r>
            <a:r>
              <a:rPr lang="en-US" sz="2000" dirty="0"/>
              <a:t> </a:t>
            </a:r>
            <a:r>
              <a:rPr lang="en-US" sz="2000" dirty="0" err="1"/>
              <a:t>koostöö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31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159A04B-A210-12FF-6956-385A356A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8" y="1211532"/>
            <a:ext cx="10364452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Ei </a:t>
            </a:r>
            <a:r>
              <a:rPr lang="en-US" b="1" dirty="0" err="1"/>
              <a:t>toetata</a:t>
            </a:r>
            <a:r>
              <a:rPr lang="en-US" b="1" dirty="0"/>
              <a:t> </a:t>
            </a:r>
            <a:r>
              <a:rPr lang="en-US" b="1" dirty="0" err="1"/>
              <a:t>tegevusi</a:t>
            </a:r>
            <a:r>
              <a:rPr lang="en-US" b="1" dirty="0"/>
              <a:t>....</a:t>
            </a:r>
          </a:p>
          <a:p>
            <a:endParaRPr lang="en-US" dirty="0"/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viiakse</a:t>
            </a:r>
            <a:r>
              <a:rPr lang="en-US" dirty="0"/>
              <a:t> </a:t>
            </a:r>
            <a:r>
              <a:rPr lang="en-US" dirty="0" err="1"/>
              <a:t>ellu</a:t>
            </a:r>
            <a:r>
              <a:rPr lang="en-US" dirty="0"/>
              <a:t> </a:t>
            </a:r>
            <a:r>
              <a:rPr lang="en-US" dirty="0" err="1"/>
              <a:t>KOVide</a:t>
            </a:r>
            <a:r>
              <a:rPr lang="en-US" dirty="0"/>
              <a:t> </a:t>
            </a:r>
            <a:r>
              <a:rPr lang="en-US" dirty="0" err="1"/>
              <a:t>poolt</a:t>
            </a:r>
            <a:r>
              <a:rPr lang="en-US" dirty="0"/>
              <a:t>, </a:t>
            </a:r>
            <a:r>
              <a:rPr lang="en-US" dirty="0" err="1"/>
              <a:t>riigi</a:t>
            </a:r>
            <a:r>
              <a:rPr lang="en-US" dirty="0"/>
              <a:t> </a:t>
            </a:r>
            <a:r>
              <a:rPr lang="en-US" dirty="0" err="1"/>
              <a:t>rahastusega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muude</a:t>
            </a:r>
            <a:r>
              <a:rPr lang="en-US" dirty="0"/>
              <a:t> </a:t>
            </a:r>
            <a:r>
              <a:rPr lang="en-US" dirty="0" err="1"/>
              <a:t>programmide</a:t>
            </a:r>
            <a:r>
              <a:rPr lang="et-EE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projektide</a:t>
            </a:r>
            <a:r>
              <a:rPr lang="en-US" dirty="0"/>
              <a:t> </a:t>
            </a:r>
            <a:r>
              <a:rPr lang="en-US" dirty="0" err="1"/>
              <a:t>rahastusega</a:t>
            </a:r>
            <a:r>
              <a:rPr lang="en-US" dirty="0"/>
              <a:t>. </a:t>
            </a:r>
            <a:r>
              <a:rPr lang="en-US" dirty="0" err="1"/>
              <a:t>Selliste</a:t>
            </a:r>
            <a:r>
              <a:rPr lang="en-US" dirty="0"/>
              <a:t> </a:t>
            </a:r>
            <a:r>
              <a:rPr lang="en-US" dirty="0" err="1"/>
              <a:t>tegevuste</a:t>
            </a:r>
            <a:r>
              <a:rPr lang="en-US" dirty="0"/>
              <a:t> </a:t>
            </a:r>
            <a:r>
              <a:rPr lang="en-US" dirty="0" err="1"/>
              <a:t>elluviimine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abikõlblik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n-US" dirty="0"/>
              <a:t>►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tegevuspiirkonnas</a:t>
            </a:r>
            <a:r>
              <a:rPr lang="en-US" dirty="0"/>
              <a:t> juba </a:t>
            </a:r>
            <a:r>
              <a:rPr lang="en-US" dirty="0" err="1"/>
              <a:t>ellu</a:t>
            </a:r>
            <a:r>
              <a:rPr lang="en-US" dirty="0"/>
              <a:t> </a:t>
            </a:r>
            <a:r>
              <a:rPr lang="en-US" dirty="0" err="1"/>
              <a:t>viiakse</a:t>
            </a:r>
            <a:r>
              <a:rPr lang="en-US" dirty="0"/>
              <a:t> (</a:t>
            </a:r>
            <a:r>
              <a:rPr lang="en-US" dirty="0" err="1"/>
              <a:t>sotsiaalhoolekande</a:t>
            </a:r>
            <a:r>
              <a:rPr lang="en-US" dirty="0"/>
              <a:t> </a:t>
            </a:r>
            <a:r>
              <a:rPr lang="en-US" dirty="0" err="1"/>
              <a:t>seaduse</a:t>
            </a:r>
            <a:r>
              <a:rPr lang="en-US" dirty="0"/>
              <a:t> 2. ja</a:t>
            </a:r>
            <a:r>
              <a:rPr lang="et-EE" dirty="0"/>
              <a:t> </a:t>
            </a:r>
            <a:r>
              <a:rPr lang="en-US" dirty="0"/>
              <a:t>3. </a:t>
            </a:r>
            <a:r>
              <a:rPr lang="en-US" dirty="0" err="1"/>
              <a:t>ptk</a:t>
            </a:r>
            <a:r>
              <a:rPr lang="en-US" dirty="0"/>
              <a:t>, </a:t>
            </a:r>
            <a:r>
              <a:rPr lang="en-US" dirty="0" err="1"/>
              <a:t>tööturumeetme</a:t>
            </a:r>
            <a:r>
              <a:rPr lang="en-US" dirty="0"/>
              <a:t> </a:t>
            </a:r>
            <a:r>
              <a:rPr lang="en-US" dirty="0" err="1"/>
              <a:t>seaduse</a:t>
            </a:r>
            <a:r>
              <a:rPr lang="en-US" dirty="0"/>
              <a:t> § 13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tervishoiuteenuste</a:t>
            </a:r>
            <a:r>
              <a:rPr lang="en-US" dirty="0"/>
              <a:t> </a:t>
            </a:r>
            <a:r>
              <a:rPr lang="en-US" dirty="0" err="1"/>
              <a:t>korraldamise</a:t>
            </a:r>
            <a:r>
              <a:rPr lang="et-EE" dirty="0"/>
              <a:t> </a:t>
            </a:r>
            <a:r>
              <a:rPr lang="en-US" dirty="0" err="1"/>
              <a:t>seaduse</a:t>
            </a:r>
            <a:r>
              <a:rPr lang="en-US" dirty="0"/>
              <a:t> § 2 </a:t>
            </a:r>
            <a:r>
              <a:rPr lang="en-US" dirty="0" err="1"/>
              <a:t>alusel</a:t>
            </a:r>
            <a:r>
              <a:rPr lang="en-US" dirty="0"/>
              <a:t>), </a:t>
            </a:r>
            <a:r>
              <a:rPr lang="en-US" dirty="0" err="1"/>
              <a:t>v.a</a:t>
            </a:r>
            <a:r>
              <a:rPr lang="en-US" dirty="0"/>
              <a:t> </a:t>
            </a:r>
            <a:r>
              <a:rPr lang="en-US" dirty="0" err="1"/>
              <a:t>juhul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luuakse</a:t>
            </a:r>
            <a:r>
              <a:rPr lang="en-US" dirty="0"/>
              <a:t> </a:t>
            </a:r>
            <a:r>
              <a:rPr lang="en-US" dirty="0" err="1"/>
              <a:t>olemasolevale</a:t>
            </a:r>
            <a:r>
              <a:rPr lang="en-US" dirty="0"/>
              <a:t> </a:t>
            </a:r>
            <a:r>
              <a:rPr lang="en-US" dirty="0" err="1"/>
              <a:t>tegevusele</a:t>
            </a:r>
            <a:r>
              <a:rPr lang="et-EE" dirty="0"/>
              <a:t> </a:t>
            </a:r>
            <a:r>
              <a:rPr lang="en-US" dirty="0" err="1"/>
              <a:t>lisandväärtust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130579"/>
      </p:ext>
    </p:extLst>
  </p:cSld>
  <p:clrMapOvr>
    <a:masterClrMapping/>
  </p:clrMapOvr>
</p:sld>
</file>

<file path=ppt/theme/theme1.xml><?xml version="1.0" encoding="utf-8"?>
<a:theme xmlns:a="http://schemas.openxmlformats.org/drawingml/2006/main" name="Piisk">
  <a:themeElements>
    <a:clrScheme name="Piisk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isk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is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TM04033925[[fn=Piisk]]</Template>
  <TotalTime>398</TotalTime>
  <Words>1656</Words>
  <Application>Microsoft Office PowerPoint</Application>
  <PresentationFormat>Laiekraan</PresentationFormat>
  <Paragraphs>131</Paragraphs>
  <Slides>18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18</vt:i4>
      </vt:variant>
    </vt:vector>
  </HeadingPairs>
  <TitlesOfParts>
    <vt:vector size="26" baseType="lpstr">
      <vt:lpstr>Arial</vt:lpstr>
      <vt:lpstr>Barlow-Bold</vt:lpstr>
      <vt:lpstr>Barlow-Regular</vt:lpstr>
      <vt:lpstr>Barlow-SemiBold</vt:lpstr>
      <vt:lpstr>Calibri</vt:lpstr>
      <vt:lpstr>Open Sans</vt:lpstr>
      <vt:lpstr>Tw Cen MT</vt:lpstr>
      <vt:lpstr>Piisk</vt:lpstr>
      <vt:lpstr>PowerPointi esitlus</vt:lpstr>
      <vt:lpstr>MTÜ PAIK Sotsiaalmeetme minivoorude korraldamine.  Taotluste vastuvõtu aeg 2025.a. 04.04.2025 kell 00:00 -11.04.2025 kell 23:59  Hindamistähtaeg 06.05.2025 Meetme eelarve 42203,00 eurot  06.10.2025 kell 00:00- 14.10.2025 kell 23:59  Hindamistähtaeg 29.10.2025 Meetme eelarve 36 174 eurot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TEAVITAMINE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Tõnu Kiviloo</dc:creator>
  <cp:lastModifiedBy>Tõnu Kiviloo</cp:lastModifiedBy>
  <cp:revision>10</cp:revision>
  <dcterms:created xsi:type="dcterms:W3CDTF">2025-03-03T14:35:49Z</dcterms:created>
  <dcterms:modified xsi:type="dcterms:W3CDTF">2025-03-11T14:58:22Z</dcterms:modified>
</cp:coreProperties>
</file>